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782008"/>
            <a:ext cx="7477601" cy="1916430"/>
          </a:xfrm>
          <a:prstGeom prst="rect">
            <a:avLst/>
          </a:prstGeom>
          <a:noFill/>
          <a:ln/>
        </p:spPr>
        <p:txBody>
          <a:bodyPr wrap="square" rtlCol="0" anchor="t"/>
          <a:lstStyle/>
          <a:p>
            <a:pPr indent="0" marL="0">
              <a:lnSpc>
                <a:spcPts val="7545"/>
              </a:lnSpc>
              <a:buNone/>
            </a:pPr>
            <a:r>
              <a:rPr lang="en-US" sz="6036" dirty="0">
                <a:solidFill>
                  <a:srgbClr val="FFFFFF"/>
                </a:solidFill>
                <a:latin typeface="Roboto" pitchFamily="34" charset="0"/>
                <a:ea typeface="Roboto" pitchFamily="34" charset="-122"/>
                <a:cs typeface="Roboto" pitchFamily="34" charset="-120"/>
              </a:rPr>
              <a:t>Análise de Risco de Crédito</a:t>
            </a:r>
            <a:endParaRPr lang="en-US" sz="6036" dirty="0"/>
          </a:p>
        </p:txBody>
      </p:sp>
      <p:sp>
        <p:nvSpPr>
          <p:cNvPr id="6" name="Text 2"/>
          <p:cNvSpPr/>
          <p:nvPr/>
        </p:nvSpPr>
        <p:spPr>
          <a:xfrm>
            <a:off x="6319599" y="4031694"/>
            <a:ext cx="7477601" cy="1777008"/>
          </a:xfrm>
          <a:prstGeom prst="rect">
            <a:avLst/>
          </a:prstGeom>
          <a:noFill/>
          <a:ln/>
        </p:spPr>
        <p:txBody>
          <a:bodyPr wrap="square" rtlCol="0" anchor="t"/>
          <a:lstStyle/>
          <a:p>
            <a:pPr indent="0" marL="0">
              <a:lnSpc>
                <a:spcPts val="2799"/>
              </a:lnSpc>
              <a:buNone/>
            </a:pPr>
            <a:r>
              <a:rPr lang="en-US" sz="1750" dirty="0">
                <a:solidFill>
                  <a:srgbClr val="CFD0D8"/>
                </a:solidFill>
                <a:latin typeface="Roboto" pitchFamily="34" charset="0"/>
                <a:ea typeface="Roboto" pitchFamily="34" charset="-122"/>
                <a:cs typeface="Roboto" pitchFamily="34" charset="-120"/>
              </a:rPr>
              <a:t>Esta análise explora um conjunto de dados sobre risco de crédito, fornecendo insights valiosos sobre fatores que influenciam a inadimplência de empréstimos. Através de visualizações e técnicas de processamento de dados, podemos obter uma compreensão mais profunda desse tema crucial para instituições financeiras e tomadores de empréstimos.</a:t>
            </a:r>
            <a:endParaRPr lang="en-US" sz="1750" dirty="0"/>
          </a:p>
        </p:txBody>
      </p:sp>
      <p:sp>
        <p:nvSpPr>
          <p:cNvPr id="7" name="Shape 3"/>
          <p:cNvSpPr/>
          <p:nvPr/>
        </p:nvSpPr>
        <p:spPr>
          <a:xfrm>
            <a:off x="6319599" y="6075283"/>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6082903"/>
            <a:ext cx="340162" cy="340162"/>
          </a:xfrm>
          <a:prstGeom prst="rect">
            <a:avLst/>
          </a:prstGeom>
        </p:spPr>
      </p:pic>
      <p:sp>
        <p:nvSpPr>
          <p:cNvPr id="9" name="Text 4"/>
          <p:cNvSpPr/>
          <p:nvPr/>
        </p:nvSpPr>
        <p:spPr>
          <a:xfrm>
            <a:off x="6786086" y="6058614"/>
            <a:ext cx="2527816" cy="388858"/>
          </a:xfrm>
          <a:prstGeom prst="rect">
            <a:avLst/>
          </a:prstGeom>
          <a:noFill/>
          <a:ln/>
        </p:spPr>
        <p:txBody>
          <a:bodyPr wrap="none" rtlCol="0" anchor="t"/>
          <a:lstStyle/>
          <a:p>
            <a:pPr algn="l" indent="0" marL="0">
              <a:lnSpc>
                <a:spcPts val="3062"/>
              </a:lnSpc>
              <a:buNone/>
            </a:pPr>
            <a:r>
              <a:rPr lang="en-US" sz="2187" b="1" dirty="0">
                <a:solidFill>
                  <a:srgbClr val="CFD0D8"/>
                </a:solidFill>
                <a:latin typeface="Roboto" pitchFamily="34" charset="0"/>
                <a:ea typeface="Roboto" pitchFamily="34" charset="-122"/>
                <a:cs typeface="Roboto" pitchFamily="34" charset="-120"/>
              </a:rPr>
              <a:t>by Tállyto Rodrigues</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4482"/>
          </a:xfrm>
          <a:prstGeom prst="rect">
            <a:avLst/>
          </a:prstGeom>
          <a:solidFill>
            <a:srgbClr val="000018">
              <a:alpha val="75000"/>
            </a:srgbClr>
          </a:solidFill>
          <a:ln/>
        </p:spPr>
      </p:sp>
      <p:sp>
        <p:nvSpPr>
          <p:cNvPr id="4" name="Text 1"/>
          <p:cNvSpPr/>
          <p:nvPr/>
        </p:nvSpPr>
        <p:spPr>
          <a:xfrm>
            <a:off x="2337554" y="576263"/>
            <a:ext cx="7522369" cy="654963"/>
          </a:xfrm>
          <a:prstGeom prst="rect">
            <a:avLst/>
          </a:prstGeom>
          <a:noFill/>
          <a:ln/>
        </p:spPr>
        <p:txBody>
          <a:bodyPr wrap="none" rtlCol="0" anchor="t"/>
          <a:lstStyle/>
          <a:p>
            <a:pPr indent="0" marL="0">
              <a:lnSpc>
                <a:spcPts val="5157"/>
              </a:lnSpc>
              <a:buNone/>
            </a:pPr>
            <a:r>
              <a:rPr lang="en-US" sz="4126" dirty="0">
                <a:solidFill>
                  <a:srgbClr val="FFFFFF"/>
                </a:solidFill>
                <a:latin typeface="Roboto" pitchFamily="34" charset="0"/>
                <a:ea typeface="Roboto" pitchFamily="34" charset="-122"/>
                <a:cs typeface="Roboto" pitchFamily="34" charset="-120"/>
              </a:rPr>
              <a:t>Impacto e Considerações Éticas</a:t>
            </a:r>
            <a:endParaRPr lang="en-US" sz="4126" dirty="0"/>
          </a:p>
        </p:txBody>
      </p:sp>
      <p:sp>
        <p:nvSpPr>
          <p:cNvPr id="5" name="Shape 2"/>
          <p:cNvSpPr/>
          <p:nvPr/>
        </p:nvSpPr>
        <p:spPr>
          <a:xfrm>
            <a:off x="2337554" y="1650325"/>
            <a:ext cx="4872871" cy="2899172"/>
          </a:xfrm>
          <a:prstGeom prst="roundRect">
            <a:avLst>
              <a:gd name="adj" fmla="val 3253"/>
            </a:avLst>
          </a:prstGeom>
          <a:solidFill>
            <a:srgbClr val="182567"/>
          </a:solidFill>
          <a:ln w="7620">
            <a:solidFill>
              <a:srgbClr val="313E80"/>
            </a:solidFill>
            <a:prstDash val="solid"/>
          </a:ln>
        </p:spPr>
      </p:sp>
      <p:sp>
        <p:nvSpPr>
          <p:cNvPr id="6" name="Text 3"/>
          <p:cNvSpPr/>
          <p:nvPr/>
        </p:nvSpPr>
        <p:spPr>
          <a:xfrm>
            <a:off x="2554724" y="1867495"/>
            <a:ext cx="2619732" cy="327422"/>
          </a:xfrm>
          <a:prstGeom prst="rect">
            <a:avLst/>
          </a:prstGeom>
          <a:noFill/>
          <a:ln/>
        </p:spPr>
        <p:txBody>
          <a:bodyPr wrap="none" rtlCol="0" anchor="t"/>
          <a:lstStyle/>
          <a:p>
            <a:pPr indent="0" marL="0">
              <a:lnSpc>
                <a:spcPts val="2579"/>
              </a:lnSpc>
              <a:buNone/>
            </a:pPr>
            <a:r>
              <a:rPr lang="en-US" sz="2063" dirty="0">
                <a:solidFill>
                  <a:srgbClr val="CFD0D8"/>
                </a:solidFill>
                <a:latin typeface="Roboto" pitchFamily="34" charset="0"/>
                <a:ea typeface="Roboto" pitchFamily="34" charset="-122"/>
                <a:cs typeface="Roboto" pitchFamily="34" charset="-120"/>
              </a:rPr>
              <a:t>Acesso ao Crédito</a:t>
            </a:r>
            <a:endParaRPr lang="en-US" sz="2063" dirty="0"/>
          </a:p>
        </p:txBody>
      </p:sp>
      <p:sp>
        <p:nvSpPr>
          <p:cNvPr id="7" name="Text 4"/>
          <p:cNvSpPr/>
          <p:nvPr/>
        </p:nvSpPr>
        <p:spPr>
          <a:xfrm>
            <a:off x="2554724" y="2320647"/>
            <a:ext cx="4438531" cy="2011680"/>
          </a:xfrm>
          <a:prstGeom prst="rect">
            <a:avLst/>
          </a:prstGeom>
          <a:noFill/>
          <a:ln/>
        </p:spPr>
        <p:txBody>
          <a:bodyPr wrap="square" rtlCol="0" anchor="t"/>
          <a:lstStyle/>
          <a:p>
            <a:pPr indent="0" marL="0">
              <a:lnSpc>
                <a:spcPts val="2640"/>
              </a:lnSpc>
              <a:buNone/>
            </a:pPr>
            <a:r>
              <a:rPr lang="en-US" sz="1650" dirty="0">
                <a:solidFill>
                  <a:srgbClr val="CFD0D8"/>
                </a:solidFill>
                <a:latin typeface="Roboto" pitchFamily="34" charset="0"/>
                <a:ea typeface="Roboto" pitchFamily="34" charset="-122"/>
                <a:cs typeface="Roboto" pitchFamily="34" charset="-120"/>
              </a:rPr>
              <a:t>Os modelos de risco de crédito desempenham um papel crucial no acesso ao crédito, determinando quem pode ou não obter um empréstimo. É essencial garantir que esses modelos sejam justos e não discriminem indevidamente grupos específicos.</a:t>
            </a:r>
            <a:endParaRPr lang="en-US" sz="1650" dirty="0"/>
          </a:p>
        </p:txBody>
      </p:sp>
      <p:sp>
        <p:nvSpPr>
          <p:cNvPr id="8" name="Shape 5"/>
          <p:cNvSpPr/>
          <p:nvPr/>
        </p:nvSpPr>
        <p:spPr>
          <a:xfrm>
            <a:off x="7419975" y="1650325"/>
            <a:ext cx="4872871" cy="2899172"/>
          </a:xfrm>
          <a:prstGeom prst="roundRect">
            <a:avLst>
              <a:gd name="adj" fmla="val 3253"/>
            </a:avLst>
          </a:prstGeom>
          <a:solidFill>
            <a:srgbClr val="182567"/>
          </a:solidFill>
          <a:ln w="7620">
            <a:solidFill>
              <a:srgbClr val="313E80"/>
            </a:solidFill>
            <a:prstDash val="solid"/>
          </a:ln>
        </p:spPr>
      </p:sp>
      <p:sp>
        <p:nvSpPr>
          <p:cNvPr id="9" name="Text 6"/>
          <p:cNvSpPr/>
          <p:nvPr/>
        </p:nvSpPr>
        <p:spPr>
          <a:xfrm>
            <a:off x="7637145" y="1867495"/>
            <a:ext cx="2619732" cy="327422"/>
          </a:xfrm>
          <a:prstGeom prst="rect">
            <a:avLst/>
          </a:prstGeom>
          <a:noFill/>
          <a:ln/>
        </p:spPr>
        <p:txBody>
          <a:bodyPr wrap="none" rtlCol="0" anchor="t"/>
          <a:lstStyle/>
          <a:p>
            <a:pPr indent="0" marL="0">
              <a:lnSpc>
                <a:spcPts val="2579"/>
              </a:lnSpc>
              <a:buNone/>
            </a:pPr>
            <a:r>
              <a:rPr lang="en-US" sz="2063" dirty="0">
                <a:solidFill>
                  <a:srgbClr val="CFD0D8"/>
                </a:solidFill>
                <a:latin typeface="Roboto" pitchFamily="34" charset="0"/>
                <a:ea typeface="Roboto" pitchFamily="34" charset="-122"/>
                <a:cs typeface="Roboto" pitchFamily="34" charset="-120"/>
              </a:rPr>
              <a:t>Privacidade de Dados</a:t>
            </a:r>
            <a:endParaRPr lang="en-US" sz="2063" dirty="0"/>
          </a:p>
        </p:txBody>
      </p:sp>
      <p:sp>
        <p:nvSpPr>
          <p:cNvPr id="10" name="Text 7"/>
          <p:cNvSpPr/>
          <p:nvPr/>
        </p:nvSpPr>
        <p:spPr>
          <a:xfrm>
            <a:off x="7637145" y="2320647"/>
            <a:ext cx="4438531" cy="2011680"/>
          </a:xfrm>
          <a:prstGeom prst="rect">
            <a:avLst/>
          </a:prstGeom>
          <a:noFill/>
          <a:ln/>
        </p:spPr>
        <p:txBody>
          <a:bodyPr wrap="square" rtlCol="0" anchor="t"/>
          <a:lstStyle/>
          <a:p>
            <a:pPr indent="0" marL="0">
              <a:lnSpc>
                <a:spcPts val="2640"/>
              </a:lnSpc>
              <a:buNone/>
            </a:pPr>
            <a:r>
              <a:rPr lang="en-US" sz="1650" dirty="0">
                <a:solidFill>
                  <a:srgbClr val="CFD0D8"/>
                </a:solidFill>
                <a:latin typeface="Roboto" pitchFamily="34" charset="0"/>
                <a:ea typeface="Roboto" pitchFamily="34" charset="-122"/>
                <a:cs typeface="Roboto" pitchFamily="34" charset="-120"/>
              </a:rPr>
              <a:t>Os dados utilizados para treinar os modelos de risco de crédito podem conter informações pessoais sensíveis dos solicitantes. É fundamental proteger a privacidade desses dados e garantir que sejam utilizados de forma ética e responsável.</a:t>
            </a:r>
            <a:endParaRPr lang="en-US" sz="1650" dirty="0"/>
          </a:p>
        </p:txBody>
      </p:sp>
      <p:sp>
        <p:nvSpPr>
          <p:cNvPr id="11" name="Shape 8"/>
          <p:cNvSpPr/>
          <p:nvPr/>
        </p:nvSpPr>
        <p:spPr>
          <a:xfrm>
            <a:off x="2337554" y="4759047"/>
            <a:ext cx="4872871" cy="2899172"/>
          </a:xfrm>
          <a:prstGeom prst="roundRect">
            <a:avLst>
              <a:gd name="adj" fmla="val 3253"/>
            </a:avLst>
          </a:prstGeom>
          <a:solidFill>
            <a:srgbClr val="182567"/>
          </a:solidFill>
          <a:ln w="7620">
            <a:solidFill>
              <a:srgbClr val="313E80"/>
            </a:solidFill>
            <a:prstDash val="solid"/>
          </a:ln>
        </p:spPr>
      </p:sp>
      <p:sp>
        <p:nvSpPr>
          <p:cNvPr id="12" name="Text 9"/>
          <p:cNvSpPr/>
          <p:nvPr/>
        </p:nvSpPr>
        <p:spPr>
          <a:xfrm>
            <a:off x="2554724" y="4976217"/>
            <a:ext cx="3709392" cy="327422"/>
          </a:xfrm>
          <a:prstGeom prst="rect">
            <a:avLst/>
          </a:prstGeom>
          <a:noFill/>
          <a:ln/>
        </p:spPr>
        <p:txBody>
          <a:bodyPr wrap="none" rtlCol="0" anchor="t"/>
          <a:lstStyle/>
          <a:p>
            <a:pPr indent="0" marL="0">
              <a:lnSpc>
                <a:spcPts val="2579"/>
              </a:lnSpc>
              <a:buNone/>
            </a:pPr>
            <a:r>
              <a:rPr lang="en-US" sz="2063" dirty="0">
                <a:solidFill>
                  <a:srgbClr val="CFD0D8"/>
                </a:solidFill>
                <a:latin typeface="Roboto" pitchFamily="34" charset="0"/>
                <a:ea typeface="Roboto" pitchFamily="34" charset="-122"/>
                <a:cs typeface="Roboto" pitchFamily="34" charset="-120"/>
              </a:rPr>
              <a:t>Transparência e Explicabilidade</a:t>
            </a:r>
            <a:endParaRPr lang="en-US" sz="2063" dirty="0"/>
          </a:p>
        </p:txBody>
      </p:sp>
      <p:sp>
        <p:nvSpPr>
          <p:cNvPr id="13" name="Text 10"/>
          <p:cNvSpPr/>
          <p:nvPr/>
        </p:nvSpPr>
        <p:spPr>
          <a:xfrm>
            <a:off x="2554724" y="5429369"/>
            <a:ext cx="4438531" cy="1676400"/>
          </a:xfrm>
          <a:prstGeom prst="rect">
            <a:avLst/>
          </a:prstGeom>
          <a:noFill/>
          <a:ln/>
        </p:spPr>
        <p:txBody>
          <a:bodyPr wrap="square" rtlCol="0" anchor="t"/>
          <a:lstStyle/>
          <a:p>
            <a:pPr indent="0" marL="0">
              <a:lnSpc>
                <a:spcPts val="2640"/>
              </a:lnSpc>
              <a:buNone/>
            </a:pPr>
            <a:r>
              <a:rPr lang="en-US" sz="1650" dirty="0">
                <a:solidFill>
                  <a:srgbClr val="CFD0D8"/>
                </a:solidFill>
                <a:latin typeface="Roboto" pitchFamily="34" charset="0"/>
                <a:ea typeface="Roboto" pitchFamily="34" charset="-122"/>
                <a:cs typeface="Roboto" pitchFamily="34" charset="-120"/>
              </a:rPr>
              <a:t>Os modelos de risco de crédito devem ser transparentes e explicáveis, permitindo que os solicitantes entendam os fatores que influenciam as decisões de aprovação ou negação de empréstimos.</a:t>
            </a:r>
            <a:endParaRPr lang="en-US" sz="1650" dirty="0"/>
          </a:p>
        </p:txBody>
      </p:sp>
      <p:sp>
        <p:nvSpPr>
          <p:cNvPr id="14" name="Shape 11"/>
          <p:cNvSpPr/>
          <p:nvPr/>
        </p:nvSpPr>
        <p:spPr>
          <a:xfrm>
            <a:off x="7419975" y="4759047"/>
            <a:ext cx="4872871" cy="2899172"/>
          </a:xfrm>
          <a:prstGeom prst="roundRect">
            <a:avLst>
              <a:gd name="adj" fmla="val 3253"/>
            </a:avLst>
          </a:prstGeom>
          <a:solidFill>
            <a:srgbClr val="182567"/>
          </a:solidFill>
          <a:ln w="7620">
            <a:solidFill>
              <a:srgbClr val="313E80"/>
            </a:solidFill>
            <a:prstDash val="solid"/>
          </a:ln>
        </p:spPr>
      </p:sp>
      <p:sp>
        <p:nvSpPr>
          <p:cNvPr id="15" name="Text 12"/>
          <p:cNvSpPr/>
          <p:nvPr/>
        </p:nvSpPr>
        <p:spPr>
          <a:xfrm>
            <a:off x="7637145" y="4976217"/>
            <a:ext cx="2927271" cy="327422"/>
          </a:xfrm>
          <a:prstGeom prst="rect">
            <a:avLst/>
          </a:prstGeom>
          <a:noFill/>
          <a:ln/>
        </p:spPr>
        <p:txBody>
          <a:bodyPr wrap="none" rtlCol="0" anchor="t"/>
          <a:lstStyle/>
          <a:p>
            <a:pPr indent="0" marL="0">
              <a:lnSpc>
                <a:spcPts val="2579"/>
              </a:lnSpc>
              <a:buNone/>
            </a:pPr>
            <a:r>
              <a:rPr lang="en-US" sz="2063" dirty="0">
                <a:solidFill>
                  <a:srgbClr val="CFD0D8"/>
                </a:solidFill>
                <a:latin typeface="Roboto" pitchFamily="34" charset="0"/>
                <a:ea typeface="Roboto" pitchFamily="34" charset="-122"/>
                <a:cs typeface="Roboto" pitchFamily="34" charset="-120"/>
              </a:rPr>
              <a:t>Monitoramento Contínuo</a:t>
            </a:r>
            <a:endParaRPr lang="en-US" sz="2063" dirty="0"/>
          </a:p>
        </p:txBody>
      </p:sp>
      <p:sp>
        <p:nvSpPr>
          <p:cNvPr id="16" name="Text 13"/>
          <p:cNvSpPr/>
          <p:nvPr/>
        </p:nvSpPr>
        <p:spPr>
          <a:xfrm>
            <a:off x="7637145" y="5429369"/>
            <a:ext cx="4438531" cy="2011680"/>
          </a:xfrm>
          <a:prstGeom prst="rect">
            <a:avLst/>
          </a:prstGeom>
          <a:noFill/>
          <a:ln/>
        </p:spPr>
        <p:txBody>
          <a:bodyPr wrap="square" rtlCol="0" anchor="t"/>
          <a:lstStyle/>
          <a:p>
            <a:pPr indent="0" marL="0">
              <a:lnSpc>
                <a:spcPts val="2640"/>
              </a:lnSpc>
              <a:buNone/>
            </a:pPr>
            <a:r>
              <a:rPr lang="en-US" sz="1650" dirty="0">
                <a:solidFill>
                  <a:srgbClr val="CFD0D8"/>
                </a:solidFill>
                <a:latin typeface="Roboto" pitchFamily="34" charset="0"/>
                <a:ea typeface="Roboto" pitchFamily="34" charset="-122"/>
                <a:cs typeface="Roboto" pitchFamily="34" charset="-120"/>
              </a:rPr>
              <a:t>É necessário monitorar continuamente os modelos de risco de crédito para garantir que permaneçam precisos e não desenvolvam vieses indesejados ao longo do tempo, devido a mudanças nas condições econômicas ou outros fatores.</a:t>
            </a:r>
            <a:endParaRPr lang="en-US" sz="16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3108960" y="487680"/>
            <a:ext cx="6003369" cy="553403"/>
          </a:xfrm>
          <a:prstGeom prst="rect">
            <a:avLst/>
          </a:prstGeom>
          <a:noFill/>
          <a:ln/>
        </p:spPr>
        <p:txBody>
          <a:bodyPr wrap="none" rtlCol="0" anchor="t"/>
          <a:lstStyle/>
          <a:p>
            <a:pPr indent="0" marL="0">
              <a:lnSpc>
                <a:spcPts val="4358"/>
              </a:lnSpc>
              <a:buNone/>
            </a:pPr>
            <a:r>
              <a:rPr lang="en-US" sz="3486" dirty="0">
                <a:solidFill>
                  <a:srgbClr val="FFFFFF"/>
                </a:solidFill>
                <a:latin typeface="Roboto" pitchFamily="34" charset="0"/>
                <a:ea typeface="Roboto" pitchFamily="34" charset="-122"/>
                <a:cs typeface="Roboto" pitchFamily="34" charset="-120"/>
              </a:rPr>
              <a:t>Próximos Passos e Conclusão</a:t>
            </a:r>
            <a:endParaRPr lang="en-US" sz="3486" dirty="0"/>
          </a:p>
        </p:txBody>
      </p:sp>
      <p:sp>
        <p:nvSpPr>
          <p:cNvPr id="5" name="Shape 2"/>
          <p:cNvSpPr/>
          <p:nvPr/>
        </p:nvSpPr>
        <p:spPr>
          <a:xfrm>
            <a:off x="7297460" y="1395174"/>
            <a:ext cx="35362" cy="6346746"/>
          </a:xfrm>
          <a:prstGeom prst="roundRect">
            <a:avLst>
              <a:gd name="adj" fmla="val 225373"/>
            </a:avLst>
          </a:prstGeom>
          <a:solidFill>
            <a:srgbClr val="313E80"/>
          </a:solidFill>
          <a:ln/>
        </p:spPr>
      </p:sp>
      <p:sp>
        <p:nvSpPr>
          <p:cNvPr id="6" name="Shape 3"/>
          <p:cNvSpPr/>
          <p:nvPr/>
        </p:nvSpPr>
        <p:spPr>
          <a:xfrm>
            <a:off x="6496050" y="1715036"/>
            <a:ext cx="619839" cy="35362"/>
          </a:xfrm>
          <a:prstGeom prst="roundRect">
            <a:avLst>
              <a:gd name="adj" fmla="val 225373"/>
            </a:avLst>
          </a:prstGeom>
          <a:solidFill>
            <a:srgbClr val="313E80"/>
          </a:solidFill>
          <a:ln/>
        </p:spPr>
      </p:sp>
      <p:sp>
        <p:nvSpPr>
          <p:cNvPr id="7" name="Shape 4"/>
          <p:cNvSpPr/>
          <p:nvPr/>
        </p:nvSpPr>
        <p:spPr>
          <a:xfrm>
            <a:off x="7115889" y="1533525"/>
            <a:ext cx="398383" cy="398383"/>
          </a:xfrm>
          <a:prstGeom prst="roundRect">
            <a:avLst>
              <a:gd name="adj" fmla="val 20005"/>
            </a:avLst>
          </a:prstGeom>
          <a:solidFill>
            <a:srgbClr val="182567"/>
          </a:solidFill>
          <a:ln w="7620">
            <a:solidFill>
              <a:srgbClr val="313E80"/>
            </a:solidFill>
            <a:prstDash val="solid"/>
          </a:ln>
        </p:spPr>
      </p:sp>
      <p:sp>
        <p:nvSpPr>
          <p:cNvPr id="8" name="Text 5"/>
          <p:cNvSpPr/>
          <p:nvPr/>
        </p:nvSpPr>
        <p:spPr>
          <a:xfrm>
            <a:off x="7239476" y="1566743"/>
            <a:ext cx="151090" cy="331946"/>
          </a:xfrm>
          <a:prstGeom prst="rect">
            <a:avLst/>
          </a:prstGeom>
          <a:noFill/>
          <a:ln/>
        </p:spPr>
        <p:txBody>
          <a:bodyPr wrap="none" rtlCol="0" anchor="t"/>
          <a:lstStyle/>
          <a:p>
            <a:pPr algn="ctr" indent="0" marL="0">
              <a:lnSpc>
                <a:spcPts val="2615"/>
              </a:lnSpc>
              <a:buNone/>
            </a:pPr>
            <a:r>
              <a:rPr lang="en-US" sz="2092" dirty="0">
                <a:solidFill>
                  <a:srgbClr val="CFD0D8"/>
                </a:solidFill>
                <a:latin typeface="Roboto" pitchFamily="34" charset="0"/>
                <a:ea typeface="Roboto" pitchFamily="34" charset="-122"/>
                <a:cs typeface="Roboto" pitchFamily="34" charset="-120"/>
              </a:rPr>
              <a:t>1</a:t>
            </a:r>
            <a:endParaRPr lang="en-US" sz="2092" dirty="0"/>
          </a:p>
        </p:txBody>
      </p:sp>
      <p:sp>
        <p:nvSpPr>
          <p:cNvPr id="9" name="Text 6"/>
          <p:cNvSpPr/>
          <p:nvPr/>
        </p:nvSpPr>
        <p:spPr>
          <a:xfrm>
            <a:off x="3276243" y="1572220"/>
            <a:ext cx="3064788" cy="276582"/>
          </a:xfrm>
          <a:prstGeom prst="rect">
            <a:avLst/>
          </a:prstGeom>
          <a:noFill/>
          <a:ln/>
        </p:spPr>
        <p:txBody>
          <a:bodyPr wrap="none" rtlCol="0" anchor="t"/>
          <a:lstStyle/>
          <a:p>
            <a:pPr algn="r" indent="0" marL="0">
              <a:lnSpc>
                <a:spcPts val="2179"/>
              </a:lnSpc>
              <a:buNone/>
            </a:pPr>
            <a:r>
              <a:rPr lang="en-US" sz="1743" dirty="0">
                <a:solidFill>
                  <a:srgbClr val="CFD0D8"/>
                </a:solidFill>
                <a:latin typeface="Roboto" pitchFamily="34" charset="0"/>
                <a:ea typeface="Roboto" pitchFamily="34" charset="-122"/>
                <a:cs typeface="Roboto" pitchFamily="34" charset="-120"/>
              </a:rPr>
              <a:t>Exploração Adicional de Dados</a:t>
            </a:r>
            <a:endParaRPr lang="en-US" sz="1743" dirty="0"/>
          </a:p>
        </p:txBody>
      </p:sp>
      <p:sp>
        <p:nvSpPr>
          <p:cNvPr id="10" name="Text 7"/>
          <p:cNvSpPr/>
          <p:nvPr/>
        </p:nvSpPr>
        <p:spPr>
          <a:xfrm>
            <a:off x="3108960" y="1955006"/>
            <a:ext cx="3232071" cy="1416248"/>
          </a:xfrm>
          <a:prstGeom prst="rect">
            <a:avLst/>
          </a:prstGeom>
          <a:noFill/>
          <a:ln/>
        </p:spPr>
        <p:txBody>
          <a:bodyPr wrap="square" rtlCol="0" anchor="t"/>
          <a:lstStyle/>
          <a:p>
            <a:pPr algn="r" indent="0" marL="0">
              <a:lnSpc>
                <a:spcPts val="2231"/>
              </a:lnSpc>
              <a:buNone/>
            </a:pPr>
            <a:r>
              <a:rPr lang="en-US" sz="1395" dirty="0">
                <a:solidFill>
                  <a:srgbClr val="CFD0D8"/>
                </a:solidFill>
                <a:latin typeface="Roboto" pitchFamily="34" charset="0"/>
                <a:ea typeface="Roboto" pitchFamily="34" charset="-122"/>
                <a:cs typeface="Roboto" pitchFamily="34" charset="-120"/>
              </a:rPr>
              <a:t>Realizar uma análise mais aprofundada dos dados, investigando outras variáveis potencialmente relevantes, como histórico de crédito, propósito do empréstimo e localização geográfica.</a:t>
            </a:r>
            <a:endParaRPr lang="en-US" sz="1395" dirty="0"/>
          </a:p>
        </p:txBody>
      </p:sp>
      <p:sp>
        <p:nvSpPr>
          <p:cNvPr id="11" name="Shape 8"/>
          <p:cNvSpPr/>
          <p:nvPr/>
        </p:nvSpPr>
        <p:spPr>
          <a:xfrm>
            <a:off x="7514273" y="2600385"/>
            <a:ext cx="619839" cy="35362"/>
          </a:xfrm>
          <a:prstGeom prst="roundRect">
            <a:avLst>
              <a:gd name="adj" fmla="val 225373"/>
            </a:avLst>
          </a:prstGeom>
          <a:solidFill>
            <a:srgbClr val="313E80"/>
          </a:solidFill>
          <a:ln/>
        </p:spPr>
      </p:sp>
      <p:sp>
        <p:nvSpPr>
          <p:cNvPr id="12" name="Shape 9"/>
          <p:cNvSpPr/>
          <p:nvPr/>
        </p:nvSpPr>
        <p:spPr>
          <a:xfrm>
            <a:off x="7115889" y="2418874"/>
            <a:ext cx="398383" cy="398383"/>
          </a:xfrm>
          <a:prstGeom prst="roundRect">
            <a:avLst>
              <a:gd name="adj" fmla="val 20005"/>
            </a:avLst>
          </a:prstGeom>
          <a:solidFill>
            <a:srgbClr val="182567"/>
          </a:solidFill>
          <a:ln w="7620">
            <a:solidFill>
              <a:srgbClr val="313E80"/>
            </a:solidFill>
            <a:prstDash val="solid"/>
          </a:ln>
        </p:spPr>
      </p:sp>
      <p:sp>
        <p:nvSpPr>
          <p:cNvPr id="13" name="Text 10"/>
          <p:cNvSpPr/>
          <p:nvPr/>
        </p:nvSpPr>
        <p:spPr>
          <a:xfrm>
            <a:off x="7239476" y="2452092"/>
            <a:ext cx="151090" cy="331946"/>
          </a:xfrm>
          <a:prstGeom prst="rect">
            <a:avLst/>
          </a:prstGeom>
          <a:noFill/>
          <a:ln/>
        </p:spPr>
        <p:txBody>
          <a:bodyPr wrap="none" rtlCol="0" anchor="t"/>
          <a:lstStyle/>
          <a:p>
            <a:pPr algn="ctr" indent="0" marL="0">
              <a:lnSpc>
                <a:spcPts val="2615"/>
              </a:lnSpc>
              <a:buNone/>
            </a:pPr>
            <a:r>
              <a:rPr lang="en-US" sz="2092" dirty="0">
                <a:solidFill>
                  <a:srgbClr val="CFD0D8"/>
                </a:solidFill>
                <a:latin typeface="Roboto" pitchFamily="34" charset="0"/>
                <a:ea typeface="Roboto" pitchFamily="34" charset="-122"/>
                <a:cs typeface="Roboto" pitchFamily="34" charset="-120"/>
              </a:rPr>
              <a:t>2</a:t>
            </a:r>
            <a:endParaRPr lang="en-US" sz="2092" dirty="0"/>
          </a:p>
        </p:txBody>
      </p:sp>
      <p:sp>
        <p:nvSpPr>
          <p:cNvPr id="14" name="Text 11"/>
          <p:cNvSpPr/>
          <p:nvPr/>
        </p:nvSpPr>
        <p:spPr>
          <a:xfrm>
            <a:off x="8289131" y="2457569"/>
            <a:ext cx="3232190" cy="553164"/>
          </a:xfrm>
          <a:prstGeom prst="rect">
            <a:avLst/>
          </a:prstGeom>
          <a:noFill/>
          <a:ln/>
        </p:spPr>
        <p:txBody>
          <a:bodyPr wrap="square" rtlCol="0" anchor="t"/>
          <a:lstStyle/>
          <a:p>
            <a:pPr algn="l" indent="0" marL="0">
              <a:lnSpc>
                <a:spcPts val="2179"/>
              </a:lnSpc>
              <a:buNone/>
            </a:pPr>
            <a:r>
              <a:rPr lang="en-US" sz="1743" dirty="0">
                <a:solidFill>
                  <a:srgbClr val="CFD0D8"/>
                </a:solidFill>
                <a:latin typeface="Roboto" pitchFamily="34" charset="0"/>
                <a:ea typeface="Roboto" pitchFamily="34" charset="-122"/>
                <a:cs typeface="Roboto" pitchFamily="34" charset="-120"/>
              </a:rPr>
              <a:t>Treinamento e Validação de Modelos</a:t>
            </a:r>
            <a:endParaRPr lang="en-US" sz="1743" dirty="0"/>
          </a:p>
        </p:txBody>
      </p:sp>
      <p:sp>
        <p:nvSpPr>
          <p:cNvPr id="15" name="Text 12"/>
          <p:cNvSpPr/>
          <p:nvPr/>
        </p:nvSpPr>
        <p:spPr>
          <a:xfrm>
            <a:off x="8289131" y="3116937"/>
            <a:ext cx="3232190" cy="1699498"/>
          </a:xfrm>
          <a:prstGeom prst="rect">
            <a:avLst/>
          </a:prstGeom>
          <a:noFill/>
          <a:ln/>
        </p:spPr>
        <p:txBody>
          <a:bodyPr wrap="square" rtlCol="0" anchor="t"/>
          <a:lstStyle/>
          <a:p>
            <a:pPr algn="l" indent="0" marL="0">
              <a:lnSpc>
                <a:spcPts val="2231"/>
              </a:lnSpc>
              <a:buNone/>
            </a:pPr>
            <a:r>
              <a:rPr lang="en-US" sz="1395" dirty="0">
                <a:solidFill>
                  <a:srgbClr val="CFD0D8"/>
                </a:solidFill>
                <a:latin typeface="Roboto" pitchFamily="34" charset="0"/>
                <a:ea typeface="Roboto" pitchFamily="34" charset="-122"/>
                <a:cs typeface="Roboto" pitchFamily="34" charset="-120"/>
              </a:rPr>
              <a:t>Treinar e validar diferentes modelos de aprendizado de máquina usando técnicas como validação cruzada e conjuntos de teste separados, a fim de selecionar o modelo mais preciso para prever o risco de inadimplência.</a:t>
            </a:r>
            <a:endParaRPr lang="en-US" sz="1395" dirty="0"/>
          </a:p>
        </p:txBody>
      </p:sp>
      <p:sp>
        <p:nvSpPr>
          <p:cNvPr id="16" name="Shape 13"/>
          <p:cNvSpPr/>
          <p:nvPr/>
        </p:nvSpPr>
        <p:spPr>
          <a:xfrm>
            <a:off x="6496050" y="4045327"/>
            <a:ext cx="619839" cy="35362"/>
          </a:xfrm>
          <a:prstGeom prst="roundRect">
            <a:avLst>
              <a:gd name="adj" fmla="val 225373"/>
            </a:avLst>
          </a:prstGeom>
          <a:solidFill>
            <a:srgbClr val="313E80"/>
          </a:solidFill>
          <a:ln/>
        </p:spPr>
      </p:sp>
      <p:sp>
        <p:nvSpPr>
          <p:cNvPr id="17" name="Shape 14"/>
          <p:cNvSpPr/>
          <p:nvPr/>
        </p:nvSpPr>
        <p:spPr>
          <a:xfrm>
            <a:off x="7115889" y="3863816"/>
            <a:ext cx="398383" cy="398383"/>
          </a:xfrm>
          <a:prstGeom prst="roundRect">
            <a:avLst>
              <a:gd name="adj" fmla="val 20005"/>
            </a:avLst>
          </a:prstGeom>
          <a:solidFill>
            <a:srgbClr val="182567"/>
          </a:solidFill>
          <a:ln w="7620">
            <a:solidFill>
              <a:srgbClr val="313E80"/>
            </a:solidFill>
            <a:prstDash val="solid"/>
          </a:ln>
        </p:spPr>
      </p:sp>
      <p:sp>
        <p:nvSpPr>
          <p:cNvPr id="18" name="Text 15"/>
          <p:cNvSpPr/>
          <p:nvPr/>
        </p:nvSpPr>
        <p:spPr>
          <a:xfrm>
            <a:off x="7239476" y="3897035"/>
            <a:ext cx="151090" cy="331946"/>
          </a:xfrm>
          <a:prstGeom prst="rect">
            <a:avLst/>
          </a:prstGeom>
          <a:noFill/>
          <a:ln/>
        </p:spPr>
        <p:txBody>
          <a:bodyPr wrap="none" rtlCol="0" anchor="t"/>
          <a:lstStyle/>
          <a:p>
            <a:pPr algn="ctr" indent="0" marL="0">
              <a:lnSpc>
                <a:spcPts val="2615"/>
              </a:lnSpc>
              <a:buNone/>
            </a:pPr>
            <a:r>
              <a:rPr lang="en-US" sz="2092" dirty="0">
                <a:solidFill>
                  <a:srgbClr val="CFD0D8"/>
                </a:solidFill>
                <a:latin typeface="Roboto" pitchFamily="34" charset="0"/>
                <a:ea typeface="Roboto" pitchFamily="34" charset="-122"/>
                <a:cs typeface="Roboto" pitchFamily="34" charset="-120"/>
              </a:rPr>
              <a:t>3</a:t>
            </a:r>
            <a:endParaRPr lang="en-US" sz="2092" dirty="0"/>
          </a:p>
        </p:txBody>
      </p:sp>
      <p:sp>
        <p:nvSpPr>
          <p:cNvPr id="19" name="Text 16"/>
          <p:cNvSpPr/>
          <p:nvPr/>
        </p:nvSpPr>
        <p:spPr>
          <a:xfrm>
            <a:off x="3108960" y="3902512"/>
            <a:ext cx="3232071" cy="553164"/>
          </a:xfrm>
          <a:prstGeom prst="rect">
            <a:avLst/>
          </a:prstGeom>
          <a:noFill/>
          <a:ln/>
        </p:spPr>
        <p:txBody>
          <a:bodyPr wrap="square" rtlCol="0" anchor="t"/>
          <a:lstStyle/>
          <a:p>
            <a:pPr algn="r" indent="0" marL="0">
              <a:lnSpc>
                <a:spcPts val="2179"/>
              </a:lnSpc>
              <a:buNone/>
            </a:pPr>
            <a:r>
              <a:rPr lang="en-US" sz="1743" dirty="0">
                <a:solidFill>
                  <a:srgbClr val="CFD0D8"/>
                </a:solidFill>
                <a:latin typeface="Roboto" pitchFamily="34" charset="0"/>
                <a:ea typeface="Roboto" pitchFamily="34" charset="-122"/>
                <a:cs typeface="Roboto" pitchFamily="34" charset="-120"/>
              </a:rPr>
              <a:t>Implementação e Monitoramento</a:t>
            </a:r>
            <a:endParaRPr lang="en-US" sz="1743" dirty="0"/>
          </a:p>
        </p:txBody>
      </p:sp>
      <p:sp>
        <p:nvSpPr>
          <p:cNvPr id="20" name="Text 17"/>
          <p:cNvSpPr/>
          <p:nvPr/>
        </p:nvSpPr>
        <p:spPr>
          <a:xfrm>
            <a:off x="3108960" y="4561880"/>
            <a:ext cx="3232071" cy="1699498"/>
          </a:xfrm>
          <a:prstGeom prst="rect">
            <a:avLst/>
          </a:prstGeom>
          <a:noFill/>
          <a:ln/>
        </p:spPr>
        <p:txBody>
          <a:bodyPr wrap="square" rtlCol="0" anchor="t"/>
          <a:lstStyle/>
          <a:p>
            <a:pPr algn="r" indent="0" marL="0">
              <a:lnSpc>
                <a:spcPts val="2231"/>
              </a:lnSpc>
              <a:buNone/>
            </a:pPr>
            <a:r>
              <a:rPr lang="en-US" sz="1395" dirty="0">
                <a:solidFill>
                  <a:srgbClr val="CFD0D8"/>
                </a:solidFill>
                <a:latin typeface="Roboto" pitchFamily="34" charset="0"/>
                <a:ea typeface="Roboto" pitchFamily="34" charset="-122"/>
                <a:cs typeface="Roboto" pitchFamily="34" charset="-120"/>
              </a:rPr>
              <a:t>Implementar o modelo selecionado em um sistema de scorecard de risco de crédito e monitorar continuamente seu desempenho, ajustando-o conforme necessário para manter a precisão e a relevância.</a:t>
            </a:r>
            <a:endParaRPr lang="en-US" sz="1395" dirty="0"/>
          </a:p>
        </p:txBody>
      </p:sp>
      <p:sp>
        <p:nvSpPr>
          <p:cNvPr id="21" name="Shape 18"/>
          <p:cNvSpPr/>
          <p:nvPr/>
        </p:nvSpPr>
        <p:spPr>
          <a:xfrm>
            <a:off x="7514273" y="5490389"/>
            <a:ext cx="619839" cy="35362"/>
          </a:xfrm>
          <a:prstGeom prst="roundRect">
            <a:avLst>
              <a:gd name="adj" fmla="val 225373"/>
            </a:avLst>
          </a:prstGeom>
          <a:solidFill>
            <a:srgbClr val="313E80"/>
          </a:solidFill>
          <a:ln/>
        </p:spPr>
      </p:sp>
      <p:sp>
        <p:nvSpPr>
          <p:cNvPr id="22" name="Shape 19"/>
          <p:cNvSpPr/>
          <p:nvPr/>
        </p:nvSpPr>
        <p:spPr>
          <a:xfrm>
            <a:off x="7115889" y="5308878"/>
            <a:ext cx="398383" cy="398383"/>
          </a:xfrm>
          <a:prstGeom prst="roundRect">
            <a:avLst>
              <a:gd name="adj" fmla="val 20005"/>
            </a:avLst>
          </a:prstGeom>
          <a:solidFill>
            <a:srgbClr val="182567"/>
          </a:solidFill>
          <a:ln w="7620">
            <a:solidFill>
              <a:srgbClr val="313E80"/>
            </a:solidFill>
            <a:prstDash val="solid"/>
          </a:ln>
        </p:spPr>
      </p:sp>
      <p:sp>
        <p:nvSpPr>
          <p:cNvPr id="23" name="Text 20"/>
          <p:cNvSpPr/>
          <p:nvPr/>
        </p:nvSpPr>
        <p:spPr>
          <a:xfrm>
            <a:off x="7239476" y="5342096"/>
            <a:ext cx="151090" cy="331946"/>
          </a:xfrm>
          <a:prstGeom prst="rect">
            <a:avLst/>
          </a:prstGeom>
          <a:noFill/>
          <a:ln/>
        </p:spPr>
        <p:txBody>
          <a:bodyPr wrap="none" rtlCol="0" anchor="t"/>
          <a:lstStyle/>
          <a:p>
            <a:pPr algn="ctr" indent="0" marL="0">
              <a:lnSpc>
                <a:spcPts val="2615"/>
              </a:lnSpc>
              <a:buNone/>
            </a:pPr>
            <a:r>
              <a:rPr lang="en-US" sz="2092" dirty="0">
                <a:solidFill>
                  <a:srgbClr val="CFD0D8"/>
                </a:solidFill>
                <a:latin typeface="Roboto" pitchFamily="34" charset="0"/>
                <a:ea typeface="Roboto" pitchFamily="34" charset="-122"/>
                <a:cs typeface="Roboto" pitchFamily="34" charset="-120"/>
              </a:rPr>
              <a:t>4</a:t>
            </a:r>
            <a:endParaRPr lang="en-US" sz="2092" dirty="0"/>
          </a:p>
        </p:txBody>
      </p:sp>
      <p:sp>
        <p:nvSpPr>
          <p:cNvPr id="24" name="Text 21"/>
          <p:cNvSpPr/>
          <p:nvPr/>
        </p:nvSpPr>
        <p:spPr>
          <a:xfrm>
            <a:off x="8289131" y="5347573"/>
            <a:ext cx="3232190" cy="553164"/>
          </a:xfrm>
          <a:prstGeom prst="rect">
            <a:avLst/>
          </a:prstGeom>
          <a:noFill/>
          <a:ln/>
        </p:spPr>
        <p:txBody>
          <a:bodyPr wrap="square" rtlCol="0" anchor="t"/>
          <a:lstStyle/>
          <a:p>
            <a:pPr algn="l" indent="0" marL="0">
              <a:lnSpc>
                <a:spcPts val="2179"/>
              </a:lnSpc>
              <a:buNone/>
            </a:pPr>
            <a:r>
              <a:rPr lang="en-US" sz="1743" dirty="0">
                <a:solidFill>
                  <a:srgbClr val="CFD0D8"/>
                </a:solidFill>
                <a:latin typeface="Roboto" pitchFamily="34" charset="0"/>
                <a:ea typeface="Roboto" pitchFamily="34" charset="-122"/>
                <a:cs typeface="Roboto" pitchFamily="34" charset="-120"/>
              </a:rPr>
              <a:t>Considerações Éticas e Regulatórias</a:t>
            </a:r>
            <a:endParaRPr lang="en-US" sz="1743" dirty="0"/>
          </a:p>
        </p:txBody>
      </p:sp>
      <p:sp>
        <p:nvSpPr>
          <p:cNvPr id="25" name="Text 22"/>
          <p:cNvSpPr/>
          <p:nvPr/>
        </p:nvSpPr>
        <p:spPr>
          <a:xfrm>
            <a:off x="8289131" y="6006941"/>
            <a:ext cx="3232190" cy="1416248"/>
          </a:xfrm>
          <a:prstGeom prst="rect">
            <a:avLst/>
          </a:prstGeom>
          <a:noFill/>
          <a:ln/>
        </p:spPr>
        <p:txBody>
          <a:bodyPr wrap="square" rtlCol="0" anchor="t"/>
          <a:lstStyle/>
          <a:p>
            <a:pPr algn="l" indent="0" marL="0">
              <a:lnSpc>
                <a:spcPts val="2231"/>
              </a:lnSpc>
              <a:buNone/>
            </a:pPr>
            <a:r>
              <a:rPr lang="en-US" sz="1395" dirty="0">
                <a:solidFill>
                  <a:srgbClr val="CFD0D8"/>
                </a:solidFill>
                <a:latin typeface="Roboto" pitchFamily="34" charset="0"/>
                <a:ea typeface="Roboto" pitchFamily="34" charset="-122"/>
                <a:cs typeface="Roboto" pitchFamily="34" charset="-120"/>
              </a:rPr>
              <a:t>Garantir que o uso dos modelos de risco de crédito esteja em conformidade com as regulamentações e diretrizes éticas, evitando discriminação e protegendo a privacidade dos dados dos solicitantes.</a:t>
            </a:r>
            <a:endParaRPr lang="en-US" sz="1395"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456736"/>
          </a:xfrm>
          <a:prstGeom prst="rect">
            <a:avLst/>
          </a:prstGeom>
        </p:spPr>
      </p:pic>
      <p:sp>
        <p:nvSpPr>
          <p:cNvPr id="5" name="Text 1"/>
          <p:cNvSpPr/>
          <p:nvPr/>
        </p:nvSpPr>
        <p:spPr>
          <a:xfrm>
            <a:off x="2647355" y="2997279"/>
            <a:ext cx="4971812" cy="614124"/>
          </a:xfrm>
          <a:prstGeom prst="rect">
            <a:avLst/>
          </a:prstGeom>
          <a:noFill/>
          <a:ln/>
        </p:spPr>
        <p:txBody>
          <a:bodyPr wrap="none" rtlCol="0" anchor="t"/>
          <a:lstStyle/>
          <a:p>
            <a:pPr indent="0" marL="0">
              <a:lnSpc>
                <a:spcPts val="4836"/>
              </a:lnSpc>
              <a:buNone/>
            </a:pPr>
            <a:r>
              <a:rPr lang="en-US" sz="3869" dirty="0">
                <a:solidFill>
                  <a:srgbClr val="FFFFFF"/>
                </a:solidFill>
                <a:latin typeface="Roboto" pitchFamily="34" charset="0"/>
                <a:ea typeface="Roboto" pitchFamily="34" charset="-122"/>
                <a:cs typeface="Roboto" pitchFamily="34" charset="-120"/>
              </a:rPr>
              <a:t>Visão Geral dos Dados</a:t>
            </a:r>
            <a:endParaRPr lang="en-US" sz="3869" dirty="0"/>
          </a:p>
        </p:txBody>
      </p:sp>
      <p:sp>
        <p:nvSpPr>
          <p:cNvPr id="6" name="Shape 2"/>
          <p:cNvSpPr/>
          <p:nvPr/>
        </p:nvSpPr>
        <p:spPr>
          <a:xfrm>
            <a:off x="2647355" y="4059793"/>
            <a:ext cx="442198" cy="442198"/>
          </a:xfrm>
          <a:prstGeom prst="roundRect">
            <a:avLst>
              <a:gd name="adj" fmla="val 20001"/>
            </a:avLst>
          </a:prstGeom>
          <a:solidFill>
            <a:srgbClr val="182567"/>
          </a:solidFill>
          <a:ln w="7620">
            <a:solidFill>
              <a:srgbClr val="313E80"/>
            </a:solidFill>
            <a:prstDash val="solid"/>
          </a:ln>
        </p:spPr>
      </p:sp>
      <p:sp>
        <p:nvSpPr>
          <p:cNvPr id="7" name="Text 3"/>
          <p:cNvSpPr/>
          <p:nvPr/>
        </p:nvSpPr>
        <p:spPr>
          <a:xfrm>
            <a:off x="2784634" y="4096583"/>
            <a:ext cx="167521" cy="368498"/>
          </a:xfrm>
          <a:prstGeom prst="rect">
            <a:avLst/>
          </a:prstGeom>
          <a:noFill/>
          <a:ln/>
        </p:spPr>
        <p:txBody>
          <a:bodyPr wrap="none" rtlCol="0" anchor="t"/>
          <a:lstStyle/>
          <a:p>
            <a:pPr algn="ctr" indent="0" marL="0">
              <a:lnSpc>
                <a:spcPts val="2902"/>
              </a:lnSpc>
              <a:buNone/>
            </a:pPr>
            <a:r>
              <a:rPr lang="en-US" sz="2321" dirty="0">
                <a:solidFill>
                  <a:srgbClr val="CFD0D8"/>
                </a:solidFill>
                <a:latin typeface="Roboto" pitchFamily="34" charset="0"/>
                <a:ea typeface="Roboto" pitchFamily="34" charset="-122"/>
                <a:cs typeface="Roboto" pitchFamily="34" charset="-120"/>
              </a:rPr>
              <a:t>1</a:t>
            </a:r>
            <a:endParaRPr lang="en-US" sz="2321" dirty="0"/>
          </a:p>
        </p:txBody>
      </p:sp>
      <p:sp>
        <p:nvSpPr>
          <p:cNvPr id="8" name="Text 4"/>
          <p:cNvSpPr/>
          <p:nvPr/>
        </p:nvSpPr>
        <p:spPr>
          <a:xfrm>
            <a:off x="3286006" y="4127302"/>
            <a:ext cx="2342197" cy="613886"/>
          </a:xfrm>
          <a:prstGeom prst="rect">
            <a:avLst/>
          </a:prstGeom>
          <a:noFill/>
          <a:ln/>
        </p:spPr>
        <p:txBody>
          <a:bodyPr wrap="square" rtlCol="0" anchor="t"/>
          <a:lstStyle/>
          <a:p>
            <a:pPr indent="0" marL="0">
              <a:lnSpc>
                <a:spcPts val="2418"/>
              </a:lnSpc>
              <a:buNone/>
            </a:pPr>
            <a:r>
              <a:rPr lang="en-US" sz="1934" dirty="0">
                <a:solidFill>
                  <a:srgbClr val="CFD0D8"/>
                </a:solidFill>
                <a:latin typeface="Roboto" pitchFamily="34" charset="0"/>
                <a:ea typeface="Roboto" pitchFamily="34" charset="-122"/>
                <a:cs typeface="Roboto" pitchFamily="34" charset="-120"/>
              </a:rPr>
              <a:t>Tamanho do Conjunto de Dados</a:t>
            </a:r>
            <a:endParaRPr lang="en-US" sz="1934" dirty="0"/>
          </a:p>
        </p:txBody>
      </p:sp>
      <p:sp>
        <p:nvSpPr>
          <p:cNvPr id="9" name="Text 5"/>
          <p:cNvSpPr/>
          <p:nvPr/>
        </p:nvSpPr>
        <p:spPr>
          <a:xfrm>
            <a:off x="3286006" y="4859060"/>
            <a:ext cx="2342197" cy="2829997"/>
          </a:xfrm>
          <a:prstGeom prst="rect">
            <a:avLst/>
          </a:prstGeom>
          <a:noFill/>
          <a:ln/>
        </p:spPr>
        <p:txBody>
          <a:bodyPr wrap="square" rtlCol="0" anchor="t"/>
          <a:lstStyle/>
          <a:p>
            <a:pPr indent="0" marL="0">
              <a:lnSpc>
                <a:spcPts val="2476"/>
              </a:lnSpc>
              <a:buNone/>
            </a:pPr>
            <a:r>
              <a:rPr lang="en-US" sz="1548" dirty="0">
                <a:solidFill>
                  <a:srgbClr val="CFD0D8"/>
                </a:solidFill>
                <a:latin typeface="Roboto" pitchFamily="34" charset="0"/>
                <a:ea typeface="Roboto" pitchFamily="34" charset="-122"/>
                <a:cs typeface="Roboto" pitchFamily="34" charset="-120"/>
              </a:rPr>
              <a:t>O conjunto de dados contém 32.576 registros, cada um representando um empréstimo individual com informações sobre a idade do tomador, renda, valor do empréstimo e status do empréstimo (inadimplente ou não).</a:t>
            </a:r>
            <a:endParaRPr lang="en-US" sz="1548" dirty="0"/>
          </a:p>
        </p:txBody>
      </p:sp>
      <p:sp>
        <p:nvSpPr>
          <p:cNvPr id="10" name="Shape 6"/>
          <p:cNvSpPr/>
          <p:nvPr/>
        </p:nvSpPr>
        <p:spPr>
          <a:xfrm>
            <a:off x="5824657" y="4059793"/>
            <a:ext cx="442198" cy="442198"/>
          </a:xfrm>
          <a:prstGeom prst="roundRect">
            <a:avLst>
              <a:gd name="adj" fmla="val 20001"/>
            </a:avLst>
          </a:prstGeom>
          <a:solidFill>
            <a:srgbClr val="182567"/>
          </a:solidFill>
          <a:ln w="7620">
            <a:solidFill>
              <a:srgbClr val="313E80"/>
            </a:solidFill>
            <a:prstDash val="solid"/>
          </a:ln>
        </p:spPr>
      </p:sp>
      <p:sp>
        <p:nvSpPr>
          <p:cNvPr id="11" name="Text 7"/>
          <p:cNvSpPr/>
          <p:nvPr/>
        </p:nvSpPr>
        <p:spPr>
          <a:xfrm>
            <a:off x="5961936" y="4096583"/>
            <a:ext cx="167521" cy="368498"/>
          </a:xfrm>
          <a:prstGeom prst="rect">
            <a:avLst/>
          </a:prstGeom>
          <a:noFill/>
          <a:ln/>
        </p:spPr>
        <p:txBody>
          <a:bodyPr wrap="none" rtlCol="0" anchor="t"/>
          <a:lstStyle/>
          <a:p>
            <a:pPr algn="ctr" indent="0" marL="0">
              <a:lnSpc>
                <a:spcPts val="2902"/>
              </a:lnSpc>
              <a:buNone/>
            </a:pPr>
            <a:r>
              <a:rPr lang="en-US" sz="2321" dirty="0">
                <a:solidFill>
                  <a:srgbClr val="CFD0D8"/>
                </a:solidFill>
                <a:latin typeface="Roboto" pitchFamily="34" charset="0"/>
                <a:ea typeface="Roboto" pitchFamily="34" charset="-122"/>
                <a:cs typeface="Roboto" pitchFamily="34" charset="-120"/>
              </a:rPr>
              <a:t>2</a:t>
            </a:r>
            <a:endParaRPr lang="en-US" sz="2321" dirty="0"/>
          </a:p>
        </p:txBody>
      </p:sp>
      <p:sp>
        <p:nvSpPr>
          <p:cNvPr id="12" name="Text 8"/>
          <p:cNvSpPr/>
          <p:nvPr/>
        </p:nvSpPr>
        <p:spPr>
          <a:xfrm>
            <a:off x="6463308" y="4127302"/>
            <a:ext cx="2342197" cy="306943"/>
          </a:xfrm>
          <a:prstGeom prst="rect">
            <a:avLst/>
          </a:prstGeom>
          <a:noFill/>
          <a:ln/>
        </p:spPr>
        <p:txBody>
          <a:bodyPr wrap="none" rtlCol="0" anchor="t"/>
          <a:lstStyle/>
          <a:p>
            <a:pPr indent="0" marL="0">
              <a:lnSpc>
                <a:spcPts val="2418"/>
              </a:lnSpc>
              <a:buNone/>
            </a:pPr>
            <a:r>
              <a:rPr lang="en-US" sz="1934" dirty="0">
                <a:solidFill>
                  <a:srgbClr val="CFD0D8"/>
                </a:solidFill>
                <a:latin typeface="Roboto" pitchFamily="34" charset="0"/>
                <a:ea typeface="Roboto" pitchFamily="34" charset="-122"/>
                <a:cs typeface="Roboto" pitchFamily="34" charset="-120"/>
              </a:rPr>
              <a:t>Variáveis Principais</a:t>
            </a:r>
            <a:endParaRPr lang="en-US" sz="1934" dirty="0"/>
          </a:p>
        </p:txBody>
      </p:sp>
      <p:sp>
        <p:nvSpPr>
          <p:cNvPr id="13" name="Text 9"/>
          <p:cNvSpPr/>
          <p:nvPr/>
        </p:nvSpPr>
        <p:spPr>
          <a:xfrm>
            <a:off x="6463308" y="4552117"/>
            <a:ext cx="2342197" cy="2201108"/>
          </a:xfrm>
          <a:prstGeom prst="rect">
            <a:avLst/>
          </a:prstGeom>
          <a:noFill/>
          <a:ln/>
        </p:spPr>
        <p:txBody>
          <a:bodyPr wrap="square" rtlCol="0" anchor="t"/>
          <a:lstStyle/>
          <a:p>
            <a:pPr indent="0" marL="0">
              <a:lnSpc>
                <a:spcPts val="2476"/>
              </a:lnSpc>
              <a:buNone/>
            </a:pPr>
            <a:r>
              <a:rPr lang="en-US" sz="1548" dirty="0">
                <a:solidFill>
                  <a:srgbClr val="CFD0D8"/>
                </a:solidFill>
                <a:latin typeface="Roboto" pitchFamily="34" charset="0"/>
                <a:ea typeface="Roboto" pitchFamily="34" charset="-122"/>
                <a:cs typeface="Roboto" pitchFamily="34" charset="-120"/>
              </a:rPr>
              <a:t>As variáveis-chave incluem a idade da pessoa (person_age), renda da pessoa (person_income), valor do empréstimo (loan_amnt) e status do empréstimo (loan_status).</a:t>
            </a:r>
            <a:endParaRPr lang="en-US" sz="1548" dirty="0"/>
          </a:p>
        </p:txBody>
      </p:sp>
      <p:sp>
        <p:nvSpPr>
          <p:cNvPr id="14" name="Shape 10"/>
          <p:cNvSpPr/>
          <p:nvPr/>
        </p:nvSpPr>
        <p:spPr>
          <a:xfrm>
            <a:off x="9001958" y="4059793"/>
            <a:ext cx="442198" cy="442198"/>
          </a:xfrm>
          <a:prstGeom prst="roundRect">
            <a:avLst>
              <a:gd name="adj" fmla="val 20001"/>
            </a:avLst>
          </a:prstGeom>
          <a:solidFill>
            <a:srgbClr val="182567"/>
          </a:solidFill>
          <a:ln w="7620">
            <a:solidFill>
              <a:srgbClr val="313E80"/>
            </a:solidFill>
            <a:prstDash val="solid"/>
          </a:ln>
        </p:spPr>
      </p:sp>
      <p:sp>
        <p:nvSpPr>
          <p:cNvPr id="15" name="Text 11"/>
          <p:cNvSpPr/>
          <p:nvPr/>
        </p:nvSpPr>
        <p:spPr>
          <a:xfrm>
            <a:off x="9139238" y="4096583"/>
            <a:ext cx="167521" cy="368498"/>
          </a:xfrm>
          <a:prstGeom prst="rect">
            <a:avLst/>
          </a:prstGeom>
          <a:noFill/>
          <a:ln/>
        </p:spPr>
        <p:txBody>
          <a:bodyPr wrap="none" rtlCol="0" anchor="t"/>
          <a:lstStyle/>
          <a:p>
            <a:pPr algn="ctr" indent="0" marL="0">
              <a:lnSpc>
                <a:spcPts val="2902"/>
              </a:lnSpc>
              <a:buNone/>
            </a:pPr>
            <a:r>
              <a:rPr lang="en-US" sz="2321" dirty="0">
                <a:solidFill>
                  <a:srgbClr val="CFD0D8"/>
                </a:solidFill>
                <a:latin typeface="Roboto" pitchFamily="34" charset="0"/>
                <a:ea typeface="Roboto" pitchFamily="34" charset="-122"/>
                <a:cs typeface="Roboto" pitchFamily="34" charset="-120"/>
              </a:rPr>
              <a:t>3</a:t>
            </a:r>
            <a:endParaRPr lang="en-US" sz="2321" dirty="0"/>
          </a:p>
        </p:txBody>
      </p:sp>
      <p:sp>
        <p:nvSpPr>
          <p:cNvPr id="16" name="Text 12"/>
          <p:cNvSpPr/>
          <p:nvPr/>
        </p:nvSpPr>
        <p:spPr>
          <a:xfrm>
            <a:off x="9640610" y="4127302"/>
            <a:ext cx="2342197" cy="920829"/>
          </a:xfrm>
          <a:prstGeom prst="rect">
            <a:avLst/>
          </a:prstGeom>
          <a:noFill/>
          <a:ln/>
        </p:spPr>
        <p:txBody>
          <a:bodyPr wrap="square" rtlCol="0" anchor="t"/>
          <a:lstStyle/>
          <a:p>
            <a:pPr indent="0" marL="0">
              <a:lnSpc>
                <a:spcPts val="2418"/>
              </a:lnSpc>
              <a:buNone/>
            </a:pPr>
            <a:r>
              <a:rPr lang="en-US" sz="1934" dirty="0">
                <a:solidFill>
                  <a:srgbClr val="CFD0D8"/>
                </a:solidFill>
                <a:latin typeface="Roboto" pitchFamily="34" charset="0"/>
                <a:ea typeface="Roboto" pitchFamily="34" charset="-122"/>
                <a:cs typeface="Roboto" pitchFamily="34" charset="-120"/>
              </a:rPr>
              <a:t>Distribuição de Status do Empréstimo</a:t>
            </a:r>
            <a:endParaRPr lang="en-US" sz="1934" dirty="0"/>
          </a:p>
        </p:txBody>
      </p:sp>
      <p:sp>
        <p:nvSpPr>
          <p:cNvPr id="17" name="Text 13"/>
          <p:cNvSpPr/>
          <p:nvPr/>
        </p:nvSpPr>
        <p:spPr>
          <a:xfrm>
            <a:off x="9640610" y="5166003"/>
            <a:ext cx="2342197" cy="1886664"/>
          </a:xfrm>
          <a:prstGeom prst="rect">
            <a:avLst/>
          </a:prstGeom>
          <a:noFill/>
          <a:ln/>
        </p:spPr>
        <p:txBody>
          <a:bodyPr wrap="square" rtlCol="0" anchor="t"/>
          <a:lstStyle/>
          <a:p>
            <a:pPr indent="0" marL="0">
              <a:lnSpc>
                <a:spcPts val="2476"/>
              </a:lnSpc>
              <a:buNone/>
            </a:pPr>
            <a:r>
              <a:rPr lang="en-US" sz="1548" dirty="0">
                <a:solidFill>
                  <a:srgbClr val="CFD0D8"/>
                </a:solidFill>
                <a:latin typeface="Roboto" pitchFamily="34" charset="0"/>
                <a:ea typeface="Roboto" pitchFamily="34" charset="-122"/>
                <a:cs typeface="Roboto" pitchFamily="34" charset="-120"/>
              </a:rPr>
              <a:t>Dos 32.576 empréstimos, 25.468 (78,2%) foram pagos (loan_status = 0) e 7.108 (21,8%) foram inadimplentes (loan_status = 1).</a:t>
            </a:r>
            <a:endParaRPr lang="en-US" sz="1548"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128838"/>
          </a:xfrm>
          <a:prstGeom prst="rect">
            <a:avLst/>
          </a:prstGeom>
        </p:spPr>
      </p:pic>
      <p:sp>
        <p:nvSpPr>
          <p:cNvPr id="5" name="Text 1"/>
          <p:cNvSpPr/>
          <p:nvPr/>
        </p:nvSpPr>
        <p:spPr>
          <a:xfrm>
            <a:off x="3270171" y="2598539"/>
            <a:ext cx="4257794" cy="532209"/>
          </a:xfrm>
          <a:prstGeom prst="rect">
            <a:avLst/>
          </a:prstGeom>
          <a:noFill/>
          <a:ln/>
        </p:spPr>
        <p:txBody>
          <a:bodyPr wrap="none" rtlCol="0" anchor="t"/>
          <a:lstStyle/>
          <a:p>
            <a:pPr indent="0" marL="0">
              <a:lnSpc>
                <a:spcPts val="4191"/>
              </a:lnSpc>
              <a:buNone/>
            </a:pPr>
            <a:r>
              <a:rPr lang="en-US" sz="3353" dirty="0">
                <a:solidFill>
                  <a:srgbClr val="FFFFFF"/>
                </a:solidFill>
                <a:latin typeface="Roboto" pitchFamily="34" charset="0"/>
                <a:ea typeface="Roboto" pitchFamily="34" charset="-122"/>
                <a:cs typeface="Roboto" pitchFamily="34" charset="-120"/>
              </a:rPr>
              <a:t>Distribuição de Idade</a:t>
            </a:r>
            <a:endParaRPr lang="en-US" sz="3353" dirty="0"/>
          </a:p>
        </p:txBody>
      </p:sp>
      <p:sp>
        <p:nvSpPr>
          <p:cNvPr id="6" name="Shape 2"/>
          <p:cNvSpPr/>
          <p:nvPr/>
        </p:nvSpPr>
        <p:spPr>
          <a:xfrm>
            <a:off x="3508534" y="3386138"/>
            <a:ext cx="34052" cy="4373761"/>
          </a:xfrm>
          <a:prstGeom prst="roundRect">
            <a:avLst>
              <a:gd name="adj" fmla="val 225074"/>
            </a:avLst>
          </a:prstGeom>
          <a:solidFill>
            <a:srgbClr val="313E80"/>
          </a:solidFill>
          <a:ln/>
        </p:spPr>
      </p:sp>
      <p:sp>
        <p:nvSpPr>
          <p:cNvPr id="7" name="Shape 3"/>
          <p:cNvSpPr/>
          <p:nvPr/>
        </p:nvSpPr>
        <p:spPr>
          <a:xfrm>
            <a:off x="3717131" y="3693676"/>
            <a:ext cx="596027" cy="34052"/>
          </a:xfrm>
          <a:prstGeom prst="roundRect">
            <a:avLst>
              <a:gd name="adj" fmla="val 225074"/>
            </a:avLst>
          </a:prstGeom>
          <a:solidFill>
            <a:srgbClr val="313E80"/>
          </a:solidFill>
          <a:ln/>
        </p:spPr>
      </p:sp>
      <p:sp>
        <p:nvSpPr>
          <p:cNvPr id="8" name="Shape 4"/>
          <p:cNvSpPr/>
          <p:nvPr/>
        </p:nvSpPr>
        <p:spPr>
          <a:xfrm>
            <a:off x="3333988" y="3519249"/>
            <a:ext cx="383143" cy="383143"/>
          </a:xfrm>
          <a:prstGeom prst="roundRect">
            <a:avLst>
              <a:gd name="adj" fmla="val 20004"/>
            </a:avLst>
          </a:prstGeom>
          <a:solidFill>
            <a:srgbClr val="182567"/>
          </a:solidFill>
          <a:ln w="7620">
            <a:solidFill>
              <a:srgbClr val="313E80"/>
            </a:solidFill>
            <a:prstDash val="solid"/>
          </a:ln>
        </p:spPr>
      </p:sp>
      <p:sp>
        <p:nvSpPr>
          <p:cNvPr id="9" name="Text 5"/>
          <p:cNvSpPr/>
          <p:nvPr/>
        </p:nvSpPr>
        <p:spPr>
          <a:xfrm>
            <a:off x="3452932" y="3551158"/>
            <a:ext cx="145256" cy="319326"/>
          </a:xfrm>
          <a:prstGeom prst="rect">
            <a:avLst/>
          </a:prstGeom>
          <a:noFill/>
          <a:ln/>
        </p:spPr>
        <p:txBody>
          <a:bodyPr wrap="none" rtlCol="0" anchor="t"/>
          <a:lstStyle/>
          <a:p>
            <a:pPr algn="ctr" indent="0" marL="0">
              <a:lnSpc>
                <a:spcPts val="2515"/>
              </a:lnSpc>
              <a:buNone/>
            </a:pPr>
            <a:r>
              <a:rPr lang="en-US" sz="2012" dirty="0">
                <a:solidFill>
                  <a:srgbClr val="CFD0D8"/>
                </a:solidFill>
                <a:latin typeface="Roboto" pitchFamily="34" charset="0"/>
                <a:ea typeface="Roboto" pitchFamily="34" charset="-122"/>
                <a:cs typeface="Roboto" pitchFamily="34" charset="-120"/>
              </a:rPr>
              <a:t>1</a:t>
            </a:r>
            <a:endParaRPr lang="en-US" sz="2012" dirty="0"/>
          </a:p>
        </p:txBody>
      </p:sp>
      <p:sp>
        <p:nvSpPr>
          <p:cNvPr id="10" name="Text 6"/>
          <p:cNvSpPr/>
          <p:nvPr/>
        </p:nvSpPr>
        <p:spPr>
          <a:xfrm>
            <a:off x="4462224" y="3556397"/>
            <a:ext cx="2128838" cy="266105"/>
          </a:xfrm>
          <a:prstGeom prst="rect">
            <a:avLst/>
          </a:prstGeom>
          <a:noFill/>
          <a:ln/>
        </p:spPr>
        <p:txBody>
          <a:bodyPr wrap="none" rtlCol="0" anchor="t"/>
          <a:lstStyle/>
          <a:p>
            <a:pPr algn="l" indent="0" marL="0">
              <a:lnSpc>
                <a:spcPts val="2095"/>
              </a:lnSpc>
              <a:buNone/>
            </a:pPr>
            <a:r>
              <a:rPr lang="en-US" sz="1676" dirty="0">
                <a:solidFill>
                  <a:srgbClr val="CFD0D8"/>
                </a:solidFill>
                <a:latin typeface="Roboto" pitchFamily="34" charset="0"/>
                <a:ea typeface="Roboto" pitchFamily="34" charset="-122"/>
                <a:cs typeface="Roboto" pitchFamily="34" charset="-120"/>
              </a:rPr>
              <a:t>Faixa Etária</a:t>
            </a:r>
            <a:endParaRPr lang="en-US" sz="1676" dirty="0"/>
          </a:p>
        </p:txBody>
      </p:sp>
      <p:sp>
        <p:nvSpPr>
          <p:cNvPr id="11" name="Text 7"/>
          <p:cNvSpPr/>
          <p:nvPr/>
        </p:nvSpPr>
        <p:spPr>
          <a:xfrm>
            <a:off x="4462224" y="3924657"/>
            <a:ext cx="6897886" cy="544830"/>
          </a:xfrm>
          <a:prstGeom prst="rect">
            <a:avLst/>
          </a:prstGeom>
          <a:noFill/>
          <a:ln/>
        </p:spPr>
        <p:txBody>
          <a:bodyPr wrap="square" rtlCol="0" anchor="t"/>
          <a:lstStyle/>
          <a:p>
            <a:pPr algn="l" indent="0" marL="0">
              <a:lnSpc>
                <a:spcPts val="2146"/>
              </a:lnSpc>
              <a:buNone/>
            </a:pPr>
            <a:r>
              <a:rPr lang="en-US" sz="1341" dirty="0">
                <a:solidFill>
                  <a:srgbClr val="CFD0D8"/>
                </a:solidFill>
                <a:latin typeface="Roboto" pitchFamily="34" charset="0"/>
                <a:ea typeface="Roboto" pitchFamily="34" charset="-122"/>
                <a:cs typeface="Roboto" pitchFamily="34" charset="-120"/>
              </a:rPr>
              <a:t>O histograma da distribuição de idades revela que a maioria dos tomadores de empréstimo está na faixa etária de 20 a 60 anos, com um pico por volta dos 30 anos.</a:t>
            </a:r>
            <a:endParaRPr lang="en-US" sz="1341" dirty="0"/>
          </a:p>
        </p:txBody>
      </p:sp>
      <p:sp>
        <p:nvSpPr>
          <p:cNvPr id="12" name="Shape 8"/>
          <p:cNvSpPr/>
          <p:nvPr/>
        </p:nvSpPr>
        <p:spPr>
          <a:xfrm>
            <a:off x="3717131" y="5117544"/>
            <a:ext cx="596027" cy="34052"/>
          </a:xfrm>
          <a:prstGeom prst="roundRect">
            <a:avLst>
              <a:gd name="adj" fmla="val 225074"/>
            </a:avLst>
          </a:prstGeom>
          <a:solidFill>
            <a:srgbClr val="313E80"/>
          </a:solidFill>
          <a:ln/>
        </p:spPr>
      </p:sp>
      <p:sp>
        <p:nvSpPr>
          <p:cNvPr id="13" name="Shape 9"/>
          <p:cNvSpPr/>
          <p:nvPr/>
        </p:nvSpPr>
        <p:spPr>
          <a:xfrm>
            <a:off x="3333988" y="4943118"/>
            <a:ext cx="383143" cy="383143"/>
          </a:xfrm>
          <a:prstGeom prst="roundRect">
            <a:avLst>
              <a:gd name="adj" fmla="val 20004"/>
            </a:avLst>
          </a:prstGeom>
          <a:solidFill>
            <a:srgbClr val="182567"/>
          </a:solidFill>
          <a:ln w="7620">
            <a:solidFill>
              <a:srgbClr val="313E80"/>
            </a:solidFill>
            <a:prstDash val="solid"/>
          </a:ln>
        </p:spPr>
      </p:sp>
      <p:sp>
        <p:nvSpPr>
          <p:cNvPr id="14" name="Text 10"/>
          <p:cNvSpPr/>
          <p:nvPr/>
        </p:nvSpPr>
        <p:spPr>
          <a:xfrm>
            <a:off x="3452932" y="4975027"/>
            <a:ext cx="145256" cy="319326"/>
          </a:xfrm>
          <a:prstGeom prst="rect">
            <a:avLst/>
          </a:prstGeom>
          <a:noFill/>
          <a:ln/>
        </p:spPr>
        <p:txBody>
          <a:bodyPr wrap="none" rtlCol="0" anchor="t"/>
          <a:lstStyle/>
          <a:p>
            <a:pPr algn="ctr" indent="0" marL="0">
              <a:lnSpc>
                <a:spcPts val="2515"/>
              </a:lnSpc>
              <a:buNone/>
            </a:pPr>
            <a:r>
              <a:rPr lang="en-US" sz="2012" dirty="0">
                <a:solidFill>
                  <a:srgbClr val="CFD0D8"/>
                </a:solidFill>
                <a:latin typeface="Roboto" pitchFamily="34" charset="0"/>
                <a:ea typeface="Roboto" pitchFamily="34" charset="-122"/>
                <a:cs typeface="Roboto" pitchFamily="34" charset="-120"/>
              </a:rPr>
              <a:t>2</a:t>
            </a:r>
            <a:endParaRPr lang="en-US" sz="2012" dirty="0"/>
          </a:p>
        </p:txBody>
      </p:sp>
      <p:sp>
        <p:nvSpPr>
          <p:cNvPr id="15" name="Text 11"/>
          <p:cNvSpPr/>
          <p:nvPr/>
        </p:nvSpPr>
        <p:spPr>
          <a:xfrm>
            <a:off x="4462224" y="4980265"/>
            <a:ext cx="2128838" cy="266105"/>
          </a:xfrm>
          <a:prstGeom prst="rect">
            <a:avLst/>
          </a:prstGeom>
          <a:noFill/>
          <a:ln/>
        </p:spPr>
        <p:txBody>
          <a:bodyPr wrap="none" rtlCol="0" anchor="t"/>
          <a:lstStyle/>
          <a:p>
            <a:pPr algn="l" indent="0" marL="0">
              <a:lnSpc>
                <a:spcPts val="2095"/>
              </a:lnSpc>
              <a:buNone/>
            </a:pPr>
            <a:r>
              <a:rPr lang="en-US" sz="1676" dirty="0">
                <a:solidFill>
                  <a:srgbClr val="CFD0D8"/>
                </a:solidFill>
                <a:latin typeface="Roboto" pitchFamily="34" charset="0"/>
                <a:ea typeface="Roboto" pitchFamily="34" charset="-122"/>
                <a:cs typeface="Roboto" pitchFamily="34" charset="-120"/>
              </a:rPr>
              <a:t>Valores Extremos</a:t>
            </a:r>
            <a:endParaRPr lang="en-US" sz="1676" dirty="0"/>
          </a:p>
        </p:txBody>
      </p:sp>
      <p:sp>
        <p:nvSpPr>
          <p:cNvPr id="16" name="Text 12"/>
          <p:cNvSpPr/>
          <p:nvPr/>
        </p:nvSpPr>
        <p:spPr>
          <a:xfrm>
            <a:off x="4462224" y="5348526"/>
            <a:ext cx="6897886" cy="544830"/>
          </a:xfrm>
          <a:prstGeom prst="rect">
            <a:avLst/>
          </a:prstGeom>
          <a:noFill/>
          <a:ln/>
        </p:spPr>
        <p:txBody>
          <a:bodyPr wrap="square" rtlCol="0" anchor="t"/>
          <a:lstStyle/>
          <a:p>
            <a:pPr algn="l" indent="0" marL="0">
              <a:lnSpc>
                <a:spcPts val="2146"/>
              </a:lnSpc>
              <a:buNone/>
            </a:pPr>
            <a:r>
              <a:rPr lang="en-US" sz="1341" dirty="0">
                <a:solidFill>
                  <a:srgbClr val="CFD0D8"/>
                </a:solidFill>
                <a:latin typeface="Roboto" pitchFamily="34" charset="0"/>
                <a:ea typeface="Roboto" pitchFamily="34" charset="-122"/>
                <a:cs typeface="Roboto" pitchFamily="34" charset="-120"/>
              </a:rPr>
              <a:t>Existem alguns valores extremos, com a pessoa mais nova tendo 20 anos e a mais velha 94 anos. No entanto, esses casos são raros e podem representar erros de dados.</a:t>
            </a:r>
            <a:endParaRPr lang="en-US" sz="1341" dirty="0"/>
          </a:p>
        </p:txBody>
      </p:sp>
      <p:sp>
        <p:nvSpPr>
          <p:cNvPr id="17" name="Shape 13"/>
          <p:cNvSpPr/>
          <p:nvPr/>
        </p:nvSpPr>
        <p:spPr>
          <a:xfrm>
            <a:off x="3717131" y="6541413"/>
            <a:ext cx="596027" cy="34052"/>
          </a:xfrm>
          <a:prstGeom prst="roundRect">
            <a:avLst>
              <a:gd name="adj" fmla="val 225074"/>
            </a:avLst>
          </a:prstGeom>
          <a:solidFill>
            <a:srgbClr val="313E80"/>
          </a:solidFill>
          <a:ln/>
        </p:spPr>
      </p:sp>
      <p:sp>
        <p:nvSpPr>
          <p:cNvPr id="18" name="Shape 14"/>
          <p:cNvSpPr/>
          <p:nvPr/>
        </p:nvSpPr>
        <p:spPr>
          <a:xfrm>
            <a:off x="3333988" y="6366986"/>
            <a:ext cx="383143" cy="383143"/>
          </a:xfrm>
          <a:prstGeom prst="roundRect">
            <a:avLst>
              <a:gd name="adj" fmla="val 20004"/>
            </a:avLst>
          </a:prstGeom>
          <a:solidFill>
            <a:srgbClr val="182567"/>
          </a:solidFill>
          <a:ln w="7620">
            <a:solidFill>
              <a:srgbClr val="313E80"/>
            </a:solidFill>
            <a:prstDash val="solid"/>
          </a:ln>
        </p:spPr>
      </p:sp>
      <p:sp>
        <p:nvSpPr>
          <p:cNvPr id="19" name="Text 15"/>
          <p:cNvSpPr/>
          <p:nvPr/>
        </p:nvSpPr>
        <p:spPr>
          <a:xfrm>
            <a:off x="3452932" y="6398895"/>
            <a:ext cx="145256" cy="319326"/>
          </a:xfrm>
          <a:prstGeom prst="rect">
            <a:avLst/>
          </a:prstGeom>
          <a:noFill/>
          <a:ln/>
        </p:spPr>
        <p:txBody>
          <a:bodyPr wrap="none" rtlCol="0" anchor="t"/>
          <a:lstStyle/>
          <a:p>
            <a:pPr algn="ctr" indent="0" marL="0">
              <a:lnSpc>
                <a:spcPts val="2515"/>
              </a:lnSpc>
              <a:buNone/>
            </a:pPr>
            <a:r>
              <a:rPr lang="en-US" sz="2012" dirty="0">
                <a:solidFill>
                  <a:srgbClr val="CFD0D8"/>
                </a:solidFill>
                <a:latin typeface="Roboto" pitchFamily="34" charset="0"/>
                <a:ea typeface="Roboto" pitchFamily="34" charset="-122"/>
                <a:cs typeface="Roboto" pitchFamily="34" charset="-120"/>
              </a:rPr>
              <a:t>3</a:t>
            </a:r>
            <a:endParaRPr lang="en-US" sz="2012" dirty="0"/>
          </a:p>
        </p:txBody>
      </p:sp>
      <p:sp>
        <p:nvSpPr>
          <p:cNvPr id="20" name="Text 16"/>
          <p:cNvSpPr/>
          <p:nvPr/>
        </p:nvSpPr>
        <p:spPr>
          <a:xfrm>
            <a:off x="4462224" y="6404134"/>
            <a:ext cx="2460188" cy="266105"/>
          </a:xfrm>
          <a:prstGeom prst="rect">
            <a:avLst/>
          </a:prstGeom>
          <a:noFill/>
          <a:ln/>
        </p:spPr>
        <p:txBody>
          <a:bodyPr wrap="none" rtlCol="0" anchor="t"/>
          <a:lstStyle/>
          <a:p>
            <a:pPr algn="l" indent="0" marL="0">
              <a:lnSpc>
                <a:spcPts val="2095"/>
              </a:lnSpc>
              <a:buNone/>
            </a:pPr>
            <a:r>
              <a:rPr lang="en-US" sz="1676" dirty="0">
                <a:solidFill>
                  <a:srgbClr val="CFD0D8"/>
                </a:solidFill>
                <a:latin typeface="Roboto" pitchFamily="34" charset="0"/>
                <a:ea typeface="Roboto" pitchFamily="34" charset="-122"/>
                <a:cs typeface="Roboto" pitchFamily="34" charset="-120"/>
              </a:rPr>
              <a:t>Impacto na Inadimplência</a:t>
            </a:r>
            <a:endParaRPr lang="en-US" sz="1676" dirty="0"/>
          </a:p>
        </p:txBody>
      </p:sp>
      <p:sp>
        <p:nvSpPr>
          <p:cNvPr id="21" name="Text 17"/>
          <p:cNvSpPr/>
          <p:nvPr/>
        </p:nvSpPr>
        <p:spPr>
          <a:xfrm>
            <a:off x="4462224" y="6772394"/>
            <a:ext cx="6897886" cy="817245"/>
          </a:xfrm>
          <a:prstGeom prst="rect">
            <a:avLst/>
          </a:prstGeom>
          <a:noFill/>
          <a:ln/>
        </p:spPr>
        <p:txBody>
          <a:bodyPr wrap="square" rtlCol="0" anchor="t"/>
          <a:lstStyle/>
          <a:p>
            <a:pPr algn="l" indent="0" marL="0">
              <a:lnSpc>
                <a:spcPts val="2146"/>
              </a:lnSpc>
              <a:buNone/>
            </a:pPr>
            <a:r>
              <a:rPr lang="en-US" sz="1341" dirty="0">
                <a:solidFill>
                  <a:srgbClr val="CFD0D8"/>
                </a:solidFill>
                <a:latin typeface="Roboto" pitchFamily="34" charset="0"/>
                <a:ea typeface="Roboto" pitchFamily="34" charset="-122"/>
                <a:cs typeface="Roboto" pitchFamily="34" charset="-120"/>
              </a:rPr>
              <a:t>A idade pode ser um fator relevante na determinação do risco de crédito, pois tomadores mais jovens podem ter menor estabilidade financeira, enquanto tomadores mais velhos podem enfrentar desafios de renda na aposentadoria.</a:t>
            </a:r>
            <a:endParaRPr lang="en-US" sz="134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00018">
              <a:alpha val="75000"/>
            </a:srgbClr>
          </a:solidFill>
          <a:ln/>
        </p:spPr>
      </p:sp>
      <p:sp>
        <p:nvSpPr>
          <p:cNvPr id="4" name="Text 1"/>
          <p:cNvSpPr/>
          <p:nvPr/>
        </p:nvSpPr>
        <p:spPr>
          <a:xfrm>
            <a:off x="3077766" y="490538"/>
            <a:ext cx="4460438" cy="557451"/>
          </a:xfrm>
          <a:prstGeom prst="rect">
            <a:avLst/>
          </a:prstGeom>
          <a:noFill/>
          <a:ln/>
        </p:spPr>
        <p:txBody>
          <a:bodyPr wrap="none" rtlCol="0" anchor="t"/>
          <a:lstStyle/>
          <a:p>
            <a:pPr indent="0" marL="0">
              <a:lnSpc>
                <a:spcPts val="4390"/>
              </a:lnSpc>
              <a:buNone/>
            </a:pPr>
            <a:r>
              <a:rPr lang="en-US" sz="3512" dirty="0">
                <a:solidFill>
                  <a:srgbClr val="FFFFFF"/>
                </a:solidFill>
                <a:latin typeface="Roboto" pitchFamily="34" charset="0"/>
                <a:ea typeface="Roboto" pitchFamily="34" charset="-122"/>
                <a:cs typeface="Roboto" pitchFamily="34" charset="-120"/>
              </a:rPr>
              <a:t>Renda dos Tomadores</a:t>
            </a:r>
            <a:endParaRPr lang="en-US" sz="3512" dirty="0"/>
          </a:p>
        </p:txBody>
      </p:sp>
      <p:sp>
        <p:nvSpPr>
          <p:cNvPr id="5" name="Text 2"/>
          <p:cNvSpPr/>
          <p:nvPr/>
        </p:nvSpPr>
        <p:spPr>
          <a:xfrm>
            <a:off x="3077766" y="1493877"/>
            <a:ext cx="2230160" cy="278725"/>
          </a:xfrm>
          <a:prstGeom prst="rect">
            <a:avLst/>
          </a:prstGeom>
          <a:noFill/>
          <a:ln/>
        </p:spPr>
        <p:txBody>
          <a:bodyPr wrap="none" rtlCol="0" anchor="t"/>
          <a:lstStyle/>
          <a:p>
            <a:pPr indent="0" marL="0">
              <a:lnSpc>
                <a:spcPts val="2195"/>
              </a:lnSpc>
              <a:buNone/>
            </a:pPr>
            <a:r>
              <a:rPr lang="en-US" sz="1756" dirty="0">
                <a:solidFill>
                  <a:srgbClr val="FFFFFF"/>
                </a:solidFill>
                <a:latin typeface="Roboto" pitchFamily="34" charset="0"/>
                <a:ea typeface="Roboto" pitchFamily="34" charset="-122"/>
                <a:cs typeface="Roboto" pitchFamily="34" charset="-120"/>
              </a:rPr>
              <a:t>Distribuição de Renda</a:t>
            </a:r>
            <a:endParaRPr lang="en-US" sz="1756" dirty="0"/>
          </a:p>
        </p:txBody>
      </p:sp>
      <p:sp>
        <p:nvSpPr>
          <p:cNvPr id="6" name="Text 3"/>
          <p:cNvSpPr/>
          <p:nvPr/>
        </p:nvSpPr>
        <p:spPr>
          <a:xfrm>
            <a:off x="3077766" y="1950958"/>
            <a:ext cx="2534364" cy="2855119"/>
          </a:xfrm>
          <a:prstGeom prst="rect">
            <a:avLst/>
          </a:prstGeom>
          <a:noFill/>
          <a:ln/>
        </p:spPr>
        <p:txBody>
          <a:bodyPr wrap="square" rtlCol="0" anchor="t"/>
          <a:lstStyle/>
          <a:p>
            <a:pPr indent="0" marL="0">
              <a:lnSpc>
                <a:spcPts val="2248"/>
              </a:lnSpc>
              <a:buNone/>
            </a:pPr>
            <a:r>
              <a:rPr lang="en-US" sz="1405" dirty="0">
                <a:solidFill>
                  <a:srgbClr val="CFD0D8"/>
                </a:solidFill>
                <a:latin typeface="Roboto" pitchFamily="34" charset="0"/>
                <a:ea typeface="Roboto" pitchFamily="34" charset="-122"/>
                <a:cs typeface="Roboto" pitchFamily="34" charset="-120"/>
              </a:rPr>
              <a:t>O histograma da distribuição de renda mostra uma grande variação, com a maioria dos tomadores tendo renda anual entre R$ 20.000 e R$ 100.000. No entanto, existem alguns outliers com rendas extremamente altas, chegando a mais de R$ 2 milhões por ano.</a:t>
            </a:r>
            <a:endParaRPr lang="en-US" sz="1405" dirty="0"/>
          </a:p>
        </p:txBody>
      </p:sp>
      <p:pic>
        <p:nvPicPr>
          <p:cNvPr id="7" name="Image 1" descr="preencoded.png">    </p:cNvPr>
          <p:cNvPicPr>
            <a:picLocks noChangeAspect="1"/>
          </p:cNvPicPr>
          <p:nvPr/>
        </p:nvPicPr>
        <p:blipFill>
          <a:blip r:embed="rId2"/>
          <a:stretch>
            <a:fillRect/>
          </a:stretch>
        </p:blipFill>
        <p:spPr>
          <a:xfrm>
            <a:off x="3077766" y="5006697"/>
            <a:ext cx="2534364" cy="2534364"/>
          </a:xfrm>
          <a:prstGeom prst="rect">
            <a:avLst/>
          </a:prstGeom>
        </p:spPr>
      </p:pic>
      <p:sp>
        <p:nvSpPr>
          <p:cNvPr id="8" name="Text 4"/>
          <p:cNvSpPr/>
          <p:nvPr/>
        </p:nvSpPr>
        <p:spPr>
          <a:xfrm>
            <a:off x="6055043" y="1493877"/>
            <a:ext cx="2463522" cy="278725"/>
          </a:xfrm>
          <a:prstGeom prst="rect">
            <a:avLst/>
          </a:prstGeom>
          <a:noFill/>
          <a:ln/>
        </p:spPr>
        <p:txBody>
          <a:bodyPr wrap="none" rtlCol="0" anchor="t"/>
          <a:lstStyle/>
          <a:p>
            <a:pPr indent="0" marL="0">
              <a:lnSpc>
                <a:spcPts val="2195"/>
              </a:lnSpc>
              <a:buNone/>
            </a:pPr>
            <a:r>
              <a:rPr lang="en-US" sz="1756" dirty="0">
                <a:solidFill>
                  <a:srgbClr val="FFFFFF"/>
                </a:solidFill>
                <a:latin typeface="Roboto" pitchFamily="34" charset="0"/>
                <a:ea typeface="Roboto" pitchFamily="34" charset="-122"/>
                <a:cs typeface="Roboto" pitchFamily="34" charset="-120"/>
              </a:rPr>
              <a:t>Renda Mínima e Máxima</a:t>
            </a:r>
            <a:endParaRPr lang="en-US" sz="1756" dirty="0"/>
          </a:p>
        </p:txBody>
      </p:sp>
      <p:sp>
        <p:nvSpPr>
          <p:cNvPr id="9" name="Text 5"/>
          <p:cNvSpPr/>
          <p:nvPr/>
        </p:nvSpPr>
        <p:spPr>
          <a:xfrm>
            <a:off x="6055043" y="1950958"/>
            <a:ext cx="2534364" cy="2284095"/>
          </a:xfrm>
          <a:prstGeom prst="rect">
            <a:avLst/>
          </a:prstGeom>
          <a:noFill/>
          <a:ln/>
        </p:spPr>
        <p:txBody>
          <a:bodyPr wrap="square" rtlCol="0" anchor="t"/>
          <a:lstStyle/>
          <a:p>
            <a:pPr indent="0" marL="0">
              <a:lnSpc>
                <a:spcPts val="2248"/>
              </a:lnSpc>
              <a:buNone/>
            </a:pPr>
            <a:r>
              <a:rPr lang="en-US" sz="1405" dirty="0">
                <a:solidFill>
                  <a:srgbClr val="CFD0D8"/>
                </a:solidFill>
                <a:latin typeface="Roboto" pitchFamily="34" charset="0"/>
                <a:ea typeface="Roboto" pitchFamily="34" charset="-122"/>
                <a:cs typeface="Roboto" pitchFamily="34" charset="-120"/>
              </a:rPr>
              <a:t>A renda mínima no conjunto de dados é de R$ 4.000 por ano, enquanto a renda máxima atinge impressionantes R$ 2.039.784 por ano. Essa grande variação pode indicar diferentes perfis de risco de crédito entre os tomadores.</a:t>
            </a:r>
            <a:endParaRPr lang="en-US" sz="1405" dirty="0"/>
          </a:p>
        </p:txBody>
      </p:sp>
      <p:sp>
        <p:nvSpPr>
          <p:cNvPr id="10" name="Text 6"/>
          <p:cNvSpPr/>
          <p:nvPr/>
        </p:nvSpPr>
        <p:spPr>
          <a:xfrm>
            <a:off x="9032319" y="1493877"/>
            <a:ext cx="2534364" cy="557451"/>
          </a:xfrm>
          <a:prstGeom prst="rect">
            <a:avLst/>
          </a:prstGeom>
          <a:noFill/>
          <a:ln/>
        </p:spPr>
        <p:txBody>
          <a:bodyPr wrap="square" rtlCol="0" anchor="t"/>
          <a:lstStyle/>
          <a:p>
            <a:pPr indent="0" marL="0">
              <a:lnSpc>
                <a:spcPts val="2195"/>
              </a:lnSpc>
              <a:buNone/>
            </a:pPr>
            <a:r>
              <a:rPr lang="en-US" sz="1756" dirty="0">
                <a:solidFill>
                  <a:srgbClr val="FFFFFF"/>
                </a:solidFill>
                <a:latin typeface="Roboto" pitchFamily="34" charset="0"/>
                <a:ea typeface="Roboto" pitchFamily="34" charset="-122"/>
                <a:cs typeface="Roboto" pitchFamily="34" charset="-120"/>
              </a:rPr>
              <a:t>Impacto no Risco de Crédito</a:t>
            </a:r>
            <a:endParaRPr lang="en-US" sz="1756" dirty="0"/>
          </a:p>
        </p:txBody>
      </p:sp>
      <p:sp>
        <p:nvSpPr>
          <p:cNvPr id="11" name="Text 7"/>
          <p:cNvSpPr/>
          <p:nvPr/>
        </p:nvSpPr>
        <p:spPr>
          <a:xfrm>
            <a:off x="9032319" y="2229683"/>
            <a:ext cx="2534364" cy="2855119"/>
          </a:xfrm>
          <a:prstGeom prst="rect">
            <a:avLst/>
          </a:prstGeom>
          <a:noFill/>
          <a:ln/>
        </p:spPr>
        <p:txBody>
          <a:bodyPr wrap="square" rtlCol="0" anchor="t"/>
          <a:lstStyle/>
          <a:p>
            <a:pPr indent="0" marL="0">
              <a:lnSpc>
                <a:spcPts val="2248"/>
              </a:lnSpc>
              <a:buNone/>
            </a:pPr>
            <a:r>
              <a:rPr lang="en-US" sz="1405" dirty="0">
                <a:solidFill>
                  <a:srgbClr val="CFD0D8"/>
                </a:solidFill>
                <a:latin typeface="Roboto" pitchFamily="34" charset="0"/>
                <a:ea typeface="Roboto" pitchFamily="34" charset="-122"/>
                <a:cs typeface="Roboto" pitchFamily="34" charset="-120"/>
              </a:rPr>
              <a:t>Em geral, espera-se que tomadores com rendas mais altas tenham menor risco de inadimplência, pois possuem maior capacidade de pagamento. No entanto, outros fatores como gerenciamento financeiro e obrigações também devem ser considerados.</a:t>
            </a:r>
            <a:endParaRPr lang="en-US" sz="1405"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68535" y="856655"/>
            <a:ext cx="5644396" cy="615196"/>
          </a:xfrm>
          <a:prstGeom prst="rect">
            <a:avLst/>
          </a:prstGeom>
          <a:noFill/>
          <a:ln/>
        </p:spPr>
        <p:txBody>
          <a:bodyPr wrap="none" rtlCol="0" anchor="t"/>
          <a:lstStyle/>
          <a:p>
            <a:pPr indent="0" marL="0">
              <a:lnSpc>
                <a:spcPts val="4844"/>
              </a:lnSpc>
              <a:buNone/>
            </a:pPr>
            <a:r>
              <a:rPr lang="en-US" sz="3875" dirty="0">
                <a:solidFill>
                  <a:srgbClr val="FFFFFF"/>
                </a:solidFill>
                <a:latin typeface="Roboto" pitchFamily="34" charset="0"/>
                <a:ea typeface="Roboto" pitchFamily="34" charset="-122"/>
                <a:cs typeface="Roboto" pitchFamily="34" charset="-120"/>
              </a:rPr>
              <a:t>Valores dos Empréstimos</a:t>
            </a:r>
            <a:endParaRPr lang="en-US" sz="3875" dirty="0"/>
          </a:p>
        </p:txBody>
      </p:sp>
      <p:pic>
        <p:nvPicPr>
          <p:cNvPr id="6" name="Image 2" descr="preencoded.png">    </p:cNvPr>
          <p:cNvPicPr>
            <a:picLocks noChangeAspect="1"/>
          </p:cNvPicPr>
          <p:nvPr/>
        </p:nvPicPr>
        <p:blipFill>
          <a:blip r:embed="rId3"/>
          <a:stretch>
            <a:fillRect/>
          </a:stretch>
        </p:blipFill>
        <p:spPr>
          <a:xfrm>
            <a:off x="4468535" y="1767126"/>
            <a:ext cx="984290" cy="1763673"/>
          </a:xfrm>
          <a:prstGeom prst="rect">
            <a:avLst/>
          </a:prstGeom>
        </p:spPr>
      </p:pic>
      <p:sp>
        <p:nvSpPr>
          <p:cNvPr id="7" name="Text 2"/>
          <p:cNvSpPr/>
          <p:nvPr/>
        </p:nvSpPr>
        <p:spPr>
          <a:xfrm>
            <a:off x="5748099" y="1963936"/>
            <a:ext cx="2682597" cy="307538"/>
          </a:xfrm>
          <a:prstGeom prst="rect">
            <a:avLst/>
          </a:prstGeom>
          <a:noFill/>
          <a:ln/>
        </p:spPr>
        <p:txBody>
          <a:bodyPr wrap="none" rtlCol="0" anchor="t"/>
          <a:lstStyle/>
          <a:p>
            <a:pPr algn="l" indent="0" marL="0">
              <a:lnSpc>
                <a:spcPts val="2422"/>
              </a:lnSpc>
              <a:buNone/>
            </a:pPr>
            <a:r>
              <a:rPr lang="en-US" sz="1938" dirty="0">
                <a:solidFill>
                  <a:srgbClr val="CFD0D8"/>
                </a:solidFill>
                <a:latin typeface="Roboto" pitchFamily="34" charset="0"/>
                <a:ea typeface="Roboto" pitchFamily="34" charset="-122"/>
                <a:cs typeface="Roboto" pitchFamily="34" charset="-120"/>
              </a:rPr>
              <a:t>Distribuição dos Valores</a:t>
            </a:r>
            <a:endParaRPr lang="en-US" sz="1938" dirty="0"/>
          </a:p>
        </p:txBody>
      </p:sp>
      <p:sp>
        <p:nvSpPr>
          <p:cNvPr id="8" name="Text 3"/>
          <p:cNvSpPr/>
          <p:nvPr/>
        </p:nvSpPr>
        <p:spPr>
          <a:xfrm>
            <a:off x="5748099" y="2389584"/>
            <a:ext cx="8071366" cy="944404"/>
          </a:xfrm>
          <a:prstGeom prst="rect">
            <a:avLst/>
          </a:prstGeom>
          <a:noFill/>
          <a:ln/>
        </p:spPr>
        <p:txBody>
          <a:bodyPr wrap="square" rtlCol="0" anchor="t"/>
          <a:lstStyle/>
          <a:p>
            <a:pPr algn="l" indent="0" marL="0">
              <a:lnSpc>
                <a:spcPts val="2480"/>
              </a:lnSpc>
              <a:buNone/>
            </a:pPr>
            <a:r>
              <a:rPr lang="en-US" sz="1550" dirty="0">
                <a:solidFill>
                  <a:srgbClr val="CFD0D8"/>
                </a:solidFill>
                <a:latin typeface="Roboto" pitchFamily="34" charset="0"/>
                <a:ea typeface="Roboto" pitchFamily="34" charset="-122"/>
                <a:cs typeface="Roboto" pitchFamily="34" charset="-120"/>
              </a:rPr>
              <a:t>O histograma dos valores dos empréstimos revela uma distribuição assimétrica, com a maioria dos empréstimos variando entre R$ 5.000 e R$ 20.000. No entanto, existem alguns empréstimos com valores muito altos, chegando a R$ 35.000.</a:t>
            </a:r>
            <a:endParaRPr lang="en-US" sz="1550" dirty="0"/>
          </a:p>
        </p:txBody>
      </p:sp>
      <p:pic>
        <p:nvPicPr>
          <p:cNvPr id="9" name="Image 3" descr="preencoded.png">    </p:cNvPr>
          <p:cNvPicPr>
            <a:picLocks noChangeAspect="1"/>
          </p:cNvPicPr>
          <p:nvPr/>
        </p:nvPicPr>
        <p:blipFill>
          <a:blip r:embed="rId4"/>
          <a:stretch>
            <a:fillRect/>
          </a:stretch>
        </p:blipFill>
        <p:spPr>
          <a:xfrm>
            <a:off x="4468535" y="3530798"/>
            <a:ext cx="984290" cy="1763673"/>
          </a:xfrm>
          <a:prstGeom prst="rect">
            <a:avLst/>
          </a:prstGeom>
        </p:spPr>
      </p:pic>
      <p:sp>
        <p:nvSpPr>
          <p:cNvPr id="10" name="Text 4"/>
          <p:cNvSpPr/>
          <p:nvPr/>
        </p:nvSpPr>
        <p:spPr>
          <a:xfrm>
            <a:off x="5748099" y="3727609"/>
            <a:ext cx="2614613" cy="307538"/>
          </a:xfrm>
          <a:prstGeom prst="rect">
            <a:avLst/>
          </a:prstGeom>
          <a:noFill/>
          <a:ln/>
        </p:spPr>
        <p:txBody>
          <a:bodyPr wrap="none" rtlCol="0" anchor="t"/>
          <a:lstStyle/>
          <a:p>
            <a:pPr algn="l" indent="0" marL="0">
              <a:lnSpc>
                <a:spcPts val="2422"/>
              </a:lnSpc>
              <a:buNone/>
            </a:pPr>
            <a:r>
              <a:rPr lang="en-US" sz="1938" dirty="0">
                <a:solidFill>
                  <a:srgbClr val="CFD0D8"/>
                </a:solidFill>
                <a:latin typeface="Roboto" pitchFamily="34" charset="0"/>
                <a:ea typeface="Roboto" pitchFamily="34" charset="-122"/>
                <a:cs typeface="Roboto" pitchFamily="34" charset="-120"/>
              </a:rPr>
              <a:t>Valor Mínimo e Máximo</a:t>
            </a:r>
            <a:endParaRPr lang="en-US" sz="1938" dirty="0"/>
          </a:p>
        </p:txBody>
      </p:sp>
      <p:sp>
        <p:nvSpPr>
          <p:cNvPr id="11" name="Text 5"/>
          <p:cNvSpPr/>
          <p:nvPr/>
        </p:nvSpPr>
        <p:spPr>
          <a:xfrm>
            <a:off x="5748099" y="4153257"/>
            <a:ext cx="8071366" cy="944404"/>
          </a:xfrm>
          <a:prstGeom prst="rect">
            <a:avLst/>
          </a:prstGeom>
          <a:noFill/>
          <a:ln/>
        </p:spPr>
        <p:txBody>
          <a:bodyPr wrap="square" rtlCol="0" anchor="t"/>
          <a:lstStyle/>
          <a:p>
            <a:pPr algn="l" indent="0" marL="0">
              <a:lnSpc>
                <a:spcPts val="2480"/>
              </a:lnSpc>
              <a:buNone/>
            </a:pPr>
            <a:r>
              <a:rPr lang="en-US" sz="1550" dirty="0">
                <a:solidFill>
                  <a:srgbClr val="CFD0D8"/>
                </a:solidFill>
                <a:latin typeface="Roboto" pitchFamily="34" charset="0"/>
                <a:ea typeface="Roboto" pitchFamily="34" charset="-122"/>
                <a:cs typeface="Roboto" pitchFamily="34" charset="-120"/>
              </a:rPr>
              <a:t>O menor valor de empréstimo no conjunto de dados é de R$ 500, enquanto o maior valor é de R$ 35.000. Essa ampla variação pode estar relacionada a diferentes propósitos dos empréstimos, como financiamento de veículos, reformas ou consolidação de dívidas.</a:t>
            </a:r>
            <a:endParaRPr lang="en-US" sz="1550" dirty="0"/>
          </a:p>
        </p:txBody>
      </p:sp>
      <p:pic>
        <p:nvPicPr>
          <p:cNvPr id="12" name="Image 4" descr="preencoded.png">    </p:cNvPr>
          <p:cNvPicPr>
            <a:picLocks noChangeAspect="1"/>
          </p:cNvPicPr>
          <p:nvPr/>
        </p:nvPicPr>
        <p:blipFill>
          <a:blip r:embed="rId5"/>
          <a:stretch>
            <a:fillRect/>
          </a:stretch>
        </p:blipFill>
        <p:spPr>
          <a:xfrm>
            <a:off x="4468535" y="5294471"/>
            <a:ext cx="984290" cy="2078474"/>
          </a:xfrm>
          <a:prstGeom prst="rect">
            <a:avLst/>
          </a:prstGeom>
        </p:spPr>
      </p:pic>
      <p:sp>
        <p:nvSpPr>
          <p:cNvPr id="13" name="Text 6"/>
          <p:cNvSpPr/>
          <p:nvPr/>
        </p:nvSpPr>
        <p:spPr>
          <a:xfrm>
            <a:off x="5748099" y="5491282"/>
            <a:ext cx="3103602" cy="307538"/>
          </a:xfrm>
          <a:prstGeom prst="rect">
            <a:avLst/>
          </a:prstGeom>
          <a:noFill/>
          <a:ln/>
        </p:spPr>
        <p:txBody>
          <a:bodyPr wrap="none" rtlCol="0" anchor="t"/>
          <a:lstStyle/>
          <a:p>
            <a:pPr algn="l" indent="0" marL="0">
              <a:lnSpc>
                <a:spcPts val="2422"/>
              </a:lnSpc>
              <a:buNone/>
            </a:pPr>
            <a:r>
              <a:rPr lang="en-US" sz="1938" dirty="0">
                <a:solidFill>
                  <a:srgbClr val="CFD0D8"/>
                </a:solidFill>
                <a:latin typeface="Roboto" pitchFamily="34" charset="0"/>
                <a:ea typeface="Roboto" pitchFamily="34" charset="-122"/>
                <a:cs typeface="Roboto" pitchFamily="34" charset="-120"/>
              </a:rPr>
              <a:t>Impacto no Risco de Crédito</a:t>
            </a:r>
            <a:endParaRPr lang="en-US" sz="1938" dirty="0"/>
          </a:p>
        </p:txBody>
      </p:sp>
      <p:sp>
        <p:nvSpPr>
          <p:cNvPr id="14" name="Text 7"/>
          <p:cNvSpPr/>
          <p:nvPr/>
        </p:nvSpPr>
        <p:spPr>
          <a:xfrm>
            <a:off x="5748099" y="5916930"/>
            <a:ext cx="8071366" cy="1259205"/>
          </a:xfrm>
          <a:prstGeom prst="rect">
            <a:avLst/>
          </a:prstGeom>
          <a:noFill/>
          <a:ln/>
        </p:spPr>
        <p:txBody>
          <a:bodyPr wrap="square" rtlCol="0" anchor="t"/>
          <a:lstStyle/>
          <a:p>
            <a:pPr algn="l" indent="0" marL="0">
              <a:lnSpc>
                <a:spcPts val="2480"/>
              </a:lnSpc>
              <a:buNone/>
            </a:pPr>
            <a:r>
              <a:rPr lang="en-US" sz="1550" dirty="0">
                <a:solidFill>
                  <a:srgbClr val="CFD0D8"/>
                </a:solidFill>
                <a:latin typeface="Roboto" pitchFamily="34" charset="0"/>
                <a:ea typeface="Roboto" pitchFamily="34" charset="-122"/>
                <a:cs typeface="Roboto" pitchFamily="34" charset="-120"/>
              </a:rPr>
              <a:t>Empréstimos de valores mais altos geralmente representam um risco maior para os credores, pois os tomadores podem ter dificuldades em lidar com parcelas maiores. No entanto, outros fatores como renda e histórico de crédito também devem ser considerados na avaliação do risco.</a:t>
            </a:r>
            <a:endParaRPr lang="en-US" sz="15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454944"/>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Roboto" pitchFamily="34" charset="0"/>
                <a:ea typeface="Roboto" pitchFamily="34" charset="-122"/>
                <a:cs typeface="Roboto" pitchFamily="34" charset="-120"/>
              </a:rPr>
              <a:t>Graficos</a:t>
            </a:r>
            <a:endParaRPr lang="en-US" sz="4374" dirty="0"/>
          </a:p>
        </p:txBody>
      </p:sp>
      <p:pic>
        <p:nvPicPr>
          <p:cNvPr id="5" name="Image 1" descr="preencoded.png">    </p:cNvPr>
          <p:cNvPicPr>
            <a:picLocks noChangeAspect="1"/>
          </p:cNvPicPr>
          <p:nvPr/>
        </p:nvPicPr>
        <p:blipFill>
          <a:blip r:embed="rId2"/>
          <a:stretch>
            <a:fillRect/>
          </a:stretch>
        </p:blipFill>
        <p:spPr>
          <a:xfrm>
            <a:off x="2037993" y="2732484"/>
            <a:ext cx="3156347" cy="2564487"/>
          </a:xfrm>
          <a:prstGeom prst="rect">
            <a:avLst/>
          </a:prstGeom>
        </p:spPr>
      </p:pic>
      <p:sp>
        <p:nvSpPr>
          <p:cNvPr id="6" name="Text 2"/>
          <p:cNvSpPr/>
          <p:nvPr/>
        </p:nvSpPr>
        <p:spPr>
          <a:xfrm>
            <a:off x="2037993" y="5546884"/>
            <a:ext cx="2777490" cy="347186"/>
          </a:xfrm>
          <a:prstGeom prst="rect">
            <a:avLst/>
          </a:prstGeom>
          <a:noFill/>
          <a:ln/>
        </p:spPr>
        <p:txBody>
          <a:bodyPr wrap="none" rtlCol="0" anchor="t"/>
          <a:lstStyle/>
          <a:p>
            <a:pPr indent="0" marL="0">
              <a:lnSpc>
                <a:spcPts val="2734"/>
              </a:lnSpc>
              <a:buNone/>
            </a:pPr>
            <a:r>
              <a:rPr lang="en-US" sz="2187" dirty="0">
                <a:solidFill>
                  <a:srgbClr val="FFFFFF"/>
                </a:solidFill>
                <a:latin typeface="Roboto" pitchFamily="34" charset="0"/>
                <a:ea typeface="Roboto" pitchFamily="34" charset="-122"/>
                <a:cs typeface="Roboto" pitchFamily="34" charset="-120"/>
              </a:rPr>
              <a:t>Idade</a:t>
            </a:r>
            <a:endParaRPr lang="en-US" sz="2187" dirty="0"/>
          </a:p>
        </p:txBody>
      </p:sp>
      <p:sp>
        <p:nvSpPr>
          <p:cNvPr id="7" name="Text 3"/>
          <p:cNvSpPr/>
          <p:nvPr/>
        </p:nvSpPr>
        <p:spPr>
          <a:xfrm>
            <a:off x="2037993" y="6116241"/>
            <a:ext cx="3156347" cy="355402"/>
          </a:xfrm>
          <a:prstGeom prst="rect">
            <a:avLst/>
          </a:prstGeom>
          <a:noFill/>
          <a:ln/>
        </p:spPr>
        <p:txBody>
          <a:bodyPr wrap="none" rtlCol="0" anchor="t"/>
          <a:lstStyle/>
          <a:p>
            <a:pPr indent="0" marL="0">
              <a:lnSpc>
                <a:spcPts val="2799"/>
              </a:lnSpc>
              <a:buNone/>
            </a:pPr>
            <a:endParaRPr lang="en-US" sz="1750" dirty="0"/>
          </a:p>
        </p:txBody>
      </p:sp>
      <p:pic>
        <p:nvPicPr>
          <p:cNvPr id="8" name="Image 2" descr="preencoded.png">    </p:cNvPr>
          <p:cNvPicPr>
            <a:picLocks noChangeAspect="1"/>
          </p:cNvPicPr>
          <p:nvPr/>
        </p:nvPicPr>
        <p:blipFill>
          <a:blip r:embed="rId3"/>
          <a:stretch>
            <a:fillRect/>
          </a:stretch>
        </p:blipFill>
        <p:spPr>
          <a:xfrm>
            <a:off x="5743932" y="2732484"/>
            <a:ext cx="3156347" cy="2451735"/>
          </a:xfrm>
          <a:prstGeom prst="rect">
            <a:avLst/>
          </a:prstGeom>
        </p:spPr>
      </p:pic>
      <p:sp>
        <p:nvSpPr>
          <p:cNvPr id="9" name="Text 4"/>
          <p:cNvSpPr/>
          <p:nvPr/>
        </p:nvSpPr>
        <p:spPr>
          <a:xfrm>
            <a:off x="5743932" y="5434132"/>
            <a:ext cx="2777490" cy="347186"/>
          </a:xfrm>
          <a:prstGeom prst="rect">
            <a:avLst/>
          </a:prstGeom>
          <a:noFill/>
          <a:ln/>
        </p:spPr>
        <p:txBody>
          <a:bodyPr wrap="none" rtlCol="0" anchor="t"/>
          <a:lstStyle/>
          <a:p>
            <a:pPr indent="0" marL="0">
              <a:lnSpc>
                <a:spcPts val="2734"/>
              </a:lnSpc>
              <a:buNone/>
            </a:pPr>
            <a:r>
              <a:rPr lang="en-US" sz="2187" dirty="0">
                <a:solidFill>
                  <a:srgbClr val="FFFFFF"/>
                </a:solidFill>
                <a:latin typeface="Roboto" pitchFamily="34" charset="0"/>
                <a:ea typeface="Roboto" pitchFamily="34" charset="-122"/>
                <a:cs typeface="Roboto" pitchFamily="34" charset="-120"/>
              </a:rPr>
              <a:t>Dividas</a:t>
            </a:r>
            <a:endParaRPr lang="en-US" sz="2187" dirty="0"/>
          </a:p>
        </p:txBody>
      </p:sp>
      <p:sp>
        <p:nvSpPr>
          <p:cNvPr id="10" name="Text 5"/>
          <p:cNvSpPr/>
          <p:nvPr/>
        </p:nvSpPr>
        <p:spPr>
          <a:xfrm>
            <a:off x="5743932" y="6003488"/>
            <a:ext cx="3156347" cy="355402"/>
          </a:xfrm>
          <a:prstGeom prst="rect">
            <a:avLst/>
          </a:prstGeom>
          <a:noFill/>
          <a:ln/>
        </p:spPr>
        <p:txBody>
          <a:bodyPr wrap="none" rtlCol="0" anchor="t"/>
          <a:lstStyle/>
          <a:p>
            <a:pPr indent="0" marL="0">
              <a:lnSpc>
                <a:spcPts val="2799"/>
              </a:lnSpc>
              <a:buNone/>
            </a:pPr>
            <a:endParaRPr lang="en-US" sz="1750" dirty="0"/>
          </a:p>
        </p:txBody>
      </p:sp>
      <p:pic>
        <p:nvPicPr>
          <p:cNvPr id="11" name="Image 3" descr="preencoded.png">    </p:cNvPr>
          <p:cNvPicPr>
            <a:picLocks noChangeAspect="1"/>
          </p:cNvPicPr>
          <p:nvPr/>
        </p:nvPicPr>
        <p:blipFill>
          <a:blip r:embed="rId4"/>
          <a:stretch>
            <a:fillRect/>
          </a:stretch>
        </p:blipFill>
        <p:spPr>
          <a:xfrm>
            <a:off x="9449872" y="2732484"/>
            <a:ext cx="3156347" cy="2320290"/>
          </a:xfrm>
          <a:prstGeom prst="rect">
            <a:avLst/>
          </a:prstGeom>
        </p:spPr>
      </p:pic>
      <p:sp>
        <p:nvSpPr>
          <p:cNvPr id="12" name="Text 6"/>
          <p:cNvSpPr/>
          <p:nvPr/>
        </p:nvSpPr>
        <p:spPr>
          <a:xfrm>
            <a:off x="9449872" y="5302687"/>
            <a:ext cx="3156347" cy="694373"/>
          </a:xfrm>
          <a:prstGeom prst="rect">
            <a:avLst/>
          </a:prstGeom>
          <a:noFill/>
          <a:ln/>
        </p:spPr>
        <p:txBody>
          <a:bodyPr wrap="square" rtlCol="0" anchor="t"/>
          <a:lstStyle/>
          <a:p>
            <a:pPr indent="0" marL="0">
              <a:lnSpc>
                <a:spcPts val="2734"/>
              </a:lnSpc>
              <a:buNone/>
            </a:pPr>
            <a:r>
              <a:rPr lang="en-US" sz="2187" dirty="0">
                <a:solidFill>
                  <a:srgbClr val="FFFFFF"/>
                </a:solidFill>
                <a:latin typeface="Roboto" pitchFamily="34" charset="0"/>
                <a:ea typeface="Roboto" pitchFamily="34" charset="-122"/>
                <a:cs typeface="Roboto" pitchFamily="34" charset="-120"/>
              </a:rPr>
              <a:t>Inadimplência do empréstimo</a:t>
            </a:r>
            <a:endParaRPr lang="en-US" sz="2187" dirty="0"/>
          </a:p>
        </p:txBody>
      </p:sp>
      <p:sp>
        <p:nvSpPr>
          <p:cNvPr id="13" name="Text 7"/>
          <p:cNvSpPr/>
          <p:nvPr/>
        </p:nvSpPr>
        <p:spPr>
          <a:xfrm>
            <a:off x="9449872" y="6219230"/>
            <a:ext cx="3156347" cy="355402"/>
          </a:xfrm>
          <a:prstGeom prst="rect">
            <a:avLst/>
          </a:prstGeom>
          <a:noFill/>
          <a:ln/>
        </p:spPr>
        <p:txBody>
          <a:bodyPr wrap="none" rtlCol="0" anchor="t"/>
          <a:lstStyle/>
          <a:p>
            <a:pPr indent="0" marL="0">
              <a:lnSpc>
                <a:spcPts val="2799"/>
              </a:lnSpc>
              <a:buNone/>
            </a:pP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761286"/>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Roboto" pitchFamily="34" charset="0"/>
                <a:ea typeface="Roboto" pitchFamily="34" charset="-122"/>
                <a:cs typeface="Roboto" pitchFamily="34" charset="-120"/>
              </a:rPr>
              <a:t>E mais gráficos… </a:t>
            </a:r>
            <a:endParaRPr lang="en-US" sz="4374" dirty="0"/>
          </a:p>
        </p:txBody>
      </p:sp>
      <p:pic>
        <p:nvPicPr>
          <p:cNvPr id="5" name="Image 1" descr="preencoded.png">    </p:cNvPr>
          <p:cNvPicPr>
            <a:picLocks noChangeAspect="1"/>
          </p:cNvPicPr>
          <p:nvPr/>
        </p:nvPicPr>
        <p:blipFill>
          <a:blip r:embed="rId2"/>
          <a:stretch>
            <a:fillRect/>
          </a:stretch>
        </p:blipFill>
        <p:spPr>
          <a:xfrm>
            <a:off x="2037993" y="2038826"/>
            <a:ext cx="5006221" cy="3985617"/>
          </a:xfrm>
          <a:prstGeom prst="rect">
            <a:avLst/>
          </a:prstGeom>
        </p:spPr>
      </p:pic>
      <p:sp>
        <p:nvSpPr>
          <p:cNvPr id="6" name="Text 2"/>
          <p:cNvSpPr/>
          <p:nvPr/>
        </p:nvSpPr>
        <p:spPr>
          <a:xfrm>
            <a:off x="2037993" y="6274356"/>
            <a:ext cx="3332917" cy="416481"/>
          </a:xfrm>
          <a:prstGeom prst="rect">
            <a:avLst/>
          </a:prstGeom>
          <a:noFill/>
          <a:ln/>
        </p:spPr>
        <p:txBody>
          <a:bodyPr wrap="none" rtlCol="0" anchor="t"/>
          <a:lstStyle/>
          <a:p>
            <a:pPr indent="0" marL="0">
              <a:lnSpc>
                <a:spcPts val="3281"/>
              </a:lnSpc>
              <a:buNone/>
            </a:pPr>
            <a:r>
              <a:rPr lang="en-US" sz="2624" dirty="0">
                <a:solidFill>
                  <a:srgbClr val="FFFFFF"/>
                </a:solidFill>
                <a:latin typeface="Roboto" pitchFamily="34" charset="0"/>
                <a:ea typeface="Roboto" pitchFamily="34" charset="-122"/>
                <a:cs typeface="Roboto" pitchFamily="34" charset="-120"/>
              </a:rPr>
              <a:t>Renda</a:t>
            </a:r>
            <a:endParaRPr lang="en-US" sz="2624" dirty="0"/>
          </a:p>
        </p:txBody>
      </p:sp>
      <p:sp>
        <p:nvSpPr>
          <p:cNvPr id="7" name="Text 3"/>
          <p:cNvSpPr/>
          <p:nvPr/>
        </p:nvSpPr>
        <p:spPr>
          <a:xfrm>
            <a:off x="2037993" y="6913007"/>
            <a:ext cx="5006221" cy="355402"/>
          </a:xfrm>
          <a:prstGeom prst="rect">
            <a:avLst/>
          </a:prstGeom>
          <a:noFill/>
          <a:ln/>
        </p:spPr>
        <p:txBody>
          <a:bodyPr wrap="none" rtlCol="0" anchor="t"/>
          <a:lstStyle/>
          <a:p>
            <a:pPr indent="0" marL="0">
              <a:lnSpc>
                <a:spcPts val="2799"/>
              </a:lnSpc>
              <a:buNone/>
            </a:pPr>
            <a:endParaRPr lang="en-US" sz="1750" dirty="0"/>
          </a:p>
        </p:txBody>
      </p:sp>
      <p:sp>
        <p:nvSpPr>
          <p:cNvPr id="8" name="Text 4"/>
          <p:cNvSpPr/>
          <p:nvPr/>
        </p:nvSpPr>
        <p:spPr>
          <a:xfrm>
            <a:off x="7593806" y="2011085"/>
            <a:ext cx="3332917" cy="416481"/>
          </a:xfrm>
          <a:prstGeom prst="rect">
            <a:avLst/>
          </a:prstGeom>
          <a:noFill/>
          <a:ln/>
        </p:spPr>
        <p:txBody>
          <a:bodyPr wrap="none" rtlCol="0" anchor="t"/>
          <a:lstStyle/>
          <a:p>
            <a:pPr indent="0" marL="0">
              <a:lnSpc>
                <a:spcPts val="3281"/>
              </a:lnSpc>
              <a:buNone/>
            </a:pPr>
            <a:r>
              <a:rPr lang="en-US" sz="2624" dirty="0">
                <a:solidFill>
                  <a:srgbClr val="FFFFFF"/>
                </a:solidFill>
                <a:latin typeface="Roboto" pitchFamily="34" charset="0"/>
                <a:ea typeface="Roboto" pitchFamily="34" charset="-122"/>
                <a:cs typeface="Roboto" pitchFamily="34" charset="-120"/>
              </a:rPr>
              <a:t>Matriz de Dispersão</a:t>
            </a:r>
            <a:endParaRPr lang="en-US" sz="2624" dirty="0"/>
          </a:p>
        </p:txBody>
      </p:sp>
      <p:sp>
        <p:nvSpPr>
          <p:cNvPr id="9" name="Text 5"/>
          <p:cNvSpPr/>
          <p:nvPr/>
        </p:nvSpPr>
        <p:spPr>
          <a:xfrm>
            <a:off x="7593806" y="2649736"/>
            <a:ext cx="5006221" cy="355402"/>
          </a:xfrm>
          <a:prstGeom prst="rect">
            <a:avLst/>
          </a:prstGeom>
          <a:noFill/>
          <a:ln/>
        </p:spPr>
        <p:txBody>
          <a:bodyPr wrap="none" rtlCol="0" anchor="t"/>
          <a:lstStyle/>
          <a:p>
            <a:pPr indent="0" marL="0">
              <a:lnSpc>
                <a:spcPts val="2799"/>
              </a:lnSpc>
              <a:buNone/>
            </a:pPr>
            <a:endParaRPr lang="en-US" sz="1750" dirty="0"/>
          </a:p>
        </p:txBody>
      </p:sp>
      <p:pic>
        <p:nvPicPr>
          <p:cNvPr id="10" name="Image 2" descr="preencoded.png">    </p:cNvPr>
          <p:cNvPicPr>
            <a:picLocks noChangeAspect="1"/>
          </p:cNvPicPr>
          <p:nvPr/>
        </p:nvPicPr>
        <p:blipFill>
          <a:blip r:embed="rId3"/>
          <a:stretch>
            <a:fillRect/>
          </a:stretch>
        </p:blipFill>
        <p:spPr>
          <a:xfrm>
            <a:off x="7593806" y="3255050"/>
            <a:ext cx="5006221" cy="2191345"/>
          </a:xfrm>
          <a:prstGeom prst="rect">
            <a:avLst/>
          </a:prstGeom>
        </p:spPr>
      </p:pic>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728073"/>
            <a:ext cx="5624274" cy="694373"/>
          </a:xfrm>
          <a:prstGeom prst="rect">
            <a:avLst/>
          </a:prstGeom>
          <a:noFill/>
          <a:ln/>
        </p:spPr>
        <p:txBody>
          <a:bodyPr wrap="none" rtlCol="0" anchor="t"/>
          <a:lstStyle/>
          <a:p>
            <a:pPr indent="0" marL="0">
              <a:lnSpc>
                <a:spcPts val="5468"/>
              </a:lnSpc>
              <a:buNone/>
            </a:pPr>
            <a:r>
              <a:rPr lang="en-US" sz="4374" dirty="0">
                <a:solidFill>
                  <a:srgbClr val="FFFFFF"/>
                </a:solidFill>
                <a:latin typeface="Roboto" pitchFamily="34" charset="0"/>
                <a:ea typeface="Roboto" pitchFamily="34" charset="-122"/>
                <a:cs typeface="Roboto" pitchFamily="34" charset="-120"/>
              </a:rPr>
              <a:t>Preparação dos Dados</a:t>
            </a:r>
            <a:endParaRPr lang="en-US" sz="4374" dirty="0"/>
          </a:p>
        </p:txBody>
      </p:sp>
      <p:pic>
        <p:nvPicPr>
          <p:cNvPr id="5" name="Image 1" descr="preencoded.png">    </p:cNvPr>
          <p:cNvPicPr>
            <a:picLocks noChangeAspect="1"/>
          </p:cNvPicPr>
          <p:nvPr/>
        </p:nvPicPr>
        <p:blipFill>
          <a:blip r:embed="rId2"/>
          <a:stretch>
            <a:fillRect/>
          </a:stretch>
        </p:blipFill>
        <p:spPr>
          <a:xfrm>
            <a:off x="2037993" y="2866787"/>
            <a:ext cx="444341" cy="444341"/>
          </a:xfrm>
          <a:prstGeom prst="rect">
            <a:avLst/>
          </a:prstGeom>
        </p:spPr>
      </p:pic>
      <p:sp>
        <p:nvSpPr>
          <p:cNvPr id="6" name="Text 2"/>
          <p:cNvSpPr/>
          <p:nvPr/>
        </p:nvSpPr>
        <p:spPr>
          <a:xfrm>
            <a:off x="2037993" y="3533299"/>
            <a:ext cx="2777490" cy="347186"/>
          </a:xfrm>
          <a:prstGeom prst="rect">
            <a:avLst/>
          </a:prstGeom>
          <a:noFill/>
          <a:ln/>
        </p:spPr>
        <p:txBody>
          <a:bodyPr wrap="none" rtlCol="0" anchor="t"/>
          <a:lstStyle/>
          <a:p>
            <a:pPr algn="l" indent="0" marL="0">
              <a:lnSpc>
                <a:spcPts val="2734"/>
              </a:lnSpc>
              <a:buNone/>
            </a:pPr>
            <a:r>
              <a:rPr lang="en-US" sz="2187" dirty="0">
                <a:solidFill>
                  <a:srgbClr val="CFD0D8"/>
                </a:solidFill>
                <a:latin typeface="Roboto" pitchFamily="34" charset="0"/>
                <a:ea typeface="Roboto" pitchFamily="34" charset="-122"/>
                <a:cs typeface="Roboto" pitchFamily="34" charset="-120"/>
              </a:rPr>
              <a:t>Remoção de Outliers</a:t>
            </a:r>
            <a:endParaRPr lang="en-US" sz="2187" dirty="0"/>
          </a:p>
        </p:txBody>
      </p:sp>
      <p:sp>
        <p:nvSpPr>
          <p:cNvPr id="7" name="Text 3"/>
          <p:cNvSpPr/>
          <p:nvPr/>
        </p:nvSpPr>
        <p:spPr>
          <a:xfrm>
            <a:off x="2037993" y="4013716"/>
            <a:ext cx="3295888" cy="2487811"/>
          </a:xfrm>
          <a:prstGeom prst="rect">
            <a:avLst/>
          </a:prstGeom>
          <a:noFill/>
          <a:ln/>
        </p:spPr>
        <p:txBody>
          <a:bodyPr wrap="square" rtlCol="0" anchor="t"/>
          <a:lstStyle/>
          <a:p>
            <a:pPr algn="l" indent="0" marL="0">
              <a:lnSpc>
                <a:spcPts val="2799"/>
              </a:lnSpc>
              <a:buNone/>
            </a:pPr>
            <a:r>
              <a:rPr lang="en-US" sz="1750" dirty="0">
                <a:solidFill>
                  <a:srgbClr val="CFD0D8"/>
                </a:solidFill>
                <a:latin typeface="Roboto" pitchFamily="34" charset="0"/>
                <a:ea typeface="Roboto" pitchFamily="34" charset="-122"/>
                <a:cs typeface="Roboto" pitchFamily="34" charset="-120"/>
              </a:rPr>
              <a:t>Foram removidos registros com idades negativas ou maiores que 100 anos, pois provavelmente representam erros de dados. Também foram removidos registros com valores extremos de renda e valor do empréstimo.</a:t>
            </a:r>
            <a:endParaRPr lang="en-US" sz="1750" dirty="0"/>
          </a:p>
        </p:txBody>
      </p:sp>
      <p:pic>
        <p:nvPicPr>
          <p:cNvPr id="8" name="Image 2" descr="preencoded.png">    </p:cNvPr>
          <p:cNvPicPr>
            <a:picLocks noChangeAspect="1"/>
          </p:cNvPicPr>
          <p:nvPr/>
        </p:nvPicPr>
        <p:blipFill>
          <a:blip r:embed="rId3"/>
          <a:stretch>
            <a:fillRect/>
          </a:stretch>
        </p:blipFill>
        <p:spPr>
          <a:xfrm>
            <a:off x="5667137" y="2866787"/>
            <a:ext cx="444341" cy="444341"/>
          </a:xfrm>
          <a:prstGeom prst="rect">
            <a:avLst/>
          </a:prstGeom>
        </p:spPr>
      </p:pic>
      <p:sp>
        <p:nvSpPr>
          <p:cNvPr id="9" name="Text 4"/>
          <p:cNvSpPr/>
          <p:nvPr/>
        </p:nvSpPr>
        <p:spPr>
          <a:xfrm>
            <a:off x="5667137" y="3533299"/>
            <a:ext cx="3106817" cy="347186"/>
          </a:xfrm>
          <a:prstGeom prst="rect">
            <a:avLst/>
          </a:prstGeom>
          <a:noFill/>
          <a:ln/>
        </p:spPr>
        <p:txBody>
          <a:bodyPr wrap="none" rtlCol="0" anchor="t"/>
          <a:lstStyle/>
          <a:p>
            <a:pPr algn="l" indent="0" marL="0">
              <a:lnSpc>
                <a:spcPts val="2734"/>
              </a:lnSpc>
              <a:buNone/>
            </a:pPr>
            <a:r>
              <a:rPr lang="en-US" sz="2187" dirty="0">
                <a:solidFill>
                  <a:srgbClr val="CFD0D8"/>
                </a:solidFill>
                <a:latin typeface="Roboto" pitchFamily="34" charset="0"/>
                <a:ea typeface="Roboto" pitchFamily="34" charset="-122"/>
                <a:cs typeface="Roboto" pitchFamily="34" charset="-120"/>
              </a:rPr>
              <a:t>Padronização de Escalas</a:t>
            </a:r>
            <a:endParaRPr lang="en-US" sz="2187" dirty="0"/>
          </a:p>
        </p:txBody>
      </p:sp>
      <p:sp>
        <p:nvSpPr>
          <p:cNvPr id="10" name="Text 5"/>
          <p:cNvSpPr/>
          <p:nvPr/>
        </p:nvSpPr>
        <p:spPr>
          <a:xfrm>
            <a:off x="5667137" y="4013716"/>
            <a:ext cx="3296007" cy="2487811"/>
          </a:xfrm>
          <a:prstGeom prst="rect">
            <a:avLst/>
          </a:prstGeom>
          <a:noFill/>
          <a:ln/>
        </p:spPr>
        <p:txBody>
          <a:bodyPr wrap="square" rtlCol="0" anchor="t"/>
          <a:lstStyle/>
          <a:p>
            <a:pPr algn="l" indent="0" marL="0">
              <a:lnSpc>
                <a:spcPts val="2799"/>
              </a:lnSpc>
              <a:buNone/>
            </a:pPr>
            <a:r>
              <a:rPr lang="en-US" sz="1750" dirty="0">
                <a:solidFill>
                  <a:srgbClr val="CFD0D8"/>
                </a:solidFill>
                <a:latin typeface="Roboto" pitchFamily="34" charset="0"/>
                <a:ea typeface="Roboto" pitchFamily="34" charset="-122"/>
                <a:cs typeface="Roboto" pitchFamily="34" charset="-120"/>
              </a:rPr>
              <a:t>As variáveis numéricas foram padronizadas usando a técnica de StandardScaler do scikit-learn, para que todas tenham a mesma escala e evitar que variáveis com valores maiores dominem o modelo.</a:t>
            </a:r>
            <a:endParaRPr lang="en-US" sz="1750" dirty="0"/>
          </a:p>
        </p:txBody>
      </p:sp>
      <p:pic>
        <p:nvPicPr>
          <p:cNvPr id="11" name="Image 3" descr="preencoded.png">    </p:cNvPr>
          <p:cNvPicPr>
            <a:picLocks noChangeAspect="1"/>
          </p:cNvPicPr>
          <p:nvPr/>
        </p:nvPicPr>
        <p:blipFill>
          <a:blip r:embed="rId4"/>
          <a:stretch>
            <a:fillRect/>
          </a:stretch>
        </p:blipFill>
        <p:spPr>
          <a:xfrm>
            <a:off x="9296400" y="2866787"/>
            <a:ext cx="444341" cy="444341"/>
          </a:xfrm>
          <a:prstGeom prst="rect">
            <a:avLst/>
          </a:prstGeom>
        </p:spPr>
      </p:pic>
      <p:sp>
        <p:nvSpPr>
          <p:cNvPr id="12" name="Text 6"/>
          <p:cNvSpPr/>
          <p:nvPr/>
        </p:nvSpPr>
        <p:spPr>
          <a:xfrm>
            <a:off x="9296400" y="3533299"/>
            <a:ext cx="2903577" cy="347186"/>
          </a:xfrm>
          <a:prstGeom prst="rect">
            <a:avLst/>
          </a:prstGeom>
          <a:noFill/>
          <a:ln/>
        </p:spPr>
        <p:txBody>
          <a:bodyPr wrap="none" rtlCol="0" anchor="t"/>
          <a:lstStyle/>
          <a:p>
            <a:pPr algn="l" indent="0" marL="0">
              <a:lnSpc>
                <a:spcPts val="2734"/>
              </a:lnSpc>
              <a:buNone/>
            </a:pPr>
            <a:r>
              <a:rPr lang="en-US" sz="2187" dirty="0">
                <a:solidFill>
                  <a:srgbClr val="CFD0D8"/>
                </a:solidFill>
                <a:latin typeface="Roboto" pitchFamily="34" charset="0"/>
                <a:ea typeface="Roboto" pitchFamily="34" charset="-122"/>
                <a:cs typeface="Roboto" pitchFamily="34" charset="-120"/>
              </a:rPr>
              <a:t>Separação de Variáveis</a:t>
            </a:r>
            <a:endParaRPr lang="en-US" sz="2187" dirty="0"/>
          </a:p>
        </p:txBody>
      </p:sp>
      <p:sp>
        <p:nvSpPr>
          <p:cNvPr id="13" name="Text 7"/>
          <p:cNvSpPr/>
          <p:nvPr/>
        </p:nvSpPr>
        <p:spPr>
          <a:xfrm>
            <a:off x="9296400" y="4013716"/>
            <a:ext cx="3296007" cy="2487811"/>
          </a:xfrm>
          <a:prstGeom prst="rect">
            <a:avLst/>
          </a:prstGeom>
          <a:noFill/>
          <a:ln/>
        </p:spPr>
        <p:txBody>
          <a:bodyPr wrap="square" rtlCol="0" anchor="t"/>
          <a:lstStyle/>
          <a:p>
            <a:pPr algn="l" indent="0" marL="0">
              <a:lnSpc>
                <a:spcPts val="2799"/>
              </a:lnSpc>
              <a:buNone/>
            </a:pPr>
            <a:r>
              <a:rPr lang="en-US" sz="1750" dirty="0">
                <a:solidFill>
                  <a:srgbClr val="CFD0D8"/>
                </a:solidFill>
                <a:latin typeface="Roboto" pitchFamily="34" charset="0"/>
                <a:ea typeface="Roboto" pitchFamily="34" charset="-122"/>
                <a:cs typeface="Roboto" pitchFamily="34" charset="-120"/>
              </a:rPr>
              <a:t>As variáveis preditoras (idade, renda e valor do empréstimo) foram separadas da variável-alvo (status do empréstimo) para preparar os dados para modelagem de aprendizado de máquina.</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000018">
              <a:alpha val="75000"/>
            </a:srgbClr>
          </a:solidFill>
          <a:ln/>
        </p:spPr>
      </p:sp>
      <p:sp>
        <p:nvSpPr>
          <p:cNvPr id="4" name="Text 1"/>
          <p:cNvSpPr/>
          <p:nvPr/>
        </p:nvSpPr>
        <p:spPr>
          <a:xfrm>
            <a:off x="2110264" y="602575"/>
            <a:ext cx="7801451" cy="684848"/>
          </a:xfrm>
          <a:prstGeom prst="rect">
            <a:avLst/>
          </a:prstGeom>
          <a:noFill/>
          <a:ln/>
        </p:spPr>
        <p:txBody>
          <a:bodyPr wrap="none" rtlCol="0" anchor="t"/>
          <a:lstStyle/>
          <a:p>
            <a:pPr indent="0" marL="0">
              <a:lnSpc>
                <a:spcPts val="5393"/>
              </a:lnSpc>
              <a:buNone/>
            </a:pPr>
            <a:r>
              <a:rPr lang="en-US" sz="4314" dirty="0">
                <a:solidFill>
                  <a:srgbClr val="FFFFFF"/>
                </a:solidFill>
                <a:latin typeface="Roboto" pitchFamily="34" charset="0"/>
                <a:ea typeface="Roboto" pitchFamily="34" charset="-122"/>
                <a:cs typeface="Roboto" pitchFamily="34" charset="-120"/>
              </a:rPr>
              <a:t>Modelagem de Risco de Crédito</a:t>
            </a:r>
            <a:endParaRPr lang="en-US" sz="4314" dirty="0"/>
          </a:p>
        </p:txBody>
      </p:sp>
      <p:pic>
        <p:nvPicPr>
          <p:cNvPr id="5" name="Image 1" descr="preencoded.png">    </p:cNvPr>
          <p:cNvPicPr>
            <a:picLocks noChangeAspect="1"/>
          </p:cNvPicPr>
          <p:nvPr/>
        </p:nvPicPr>
        <p:blipFill>
          <a:blip r:embed="rId2"/>
          <a:stretch>
            <a:fillRect/>
          </a:stretch>
        </p:blipFill>
        <p:spPr>
          <a:xfrm>
            <a:off x="2110264" y="1725692"/>
            <a:ext cx="3250763" cy="2009061"/>
          </a:xfrm>
          <a:prstGeom prst="rect">
            <a:avLst/>
          </a:prstGeom>
        </p:spPr>
      </p:pic>
      <p:sp>
        <p:nvSpPr>
          <p:cNvPr id="6" name="Text 2"/>
          <p:cNvSpPr/>
          <p:nvPr/>
        </p:nvSpPr>
        <p:spPr>
          <a:xfrm>
            <a:off x="2110264" y="4008596"/>
            <a:ext cx="3051334" cy="342424"/>
          </a:xfrm>
          <a:prstGeom prst="rect">
            <a:avLst/>
          </a:prstGeom>
          <a:noFill/>
          <a:ln/>
        </p:spPr>
        <p:txBody>
          <a:bodyPr wrap="none" rtlCol="0" anchor="t"/>
          <a:lstStyle/>
          <a:p>
            <a:pPr algn="l" indent="0" marL="0">
              <a:lnSpc>
                <a:spcPts val="2696"/>
              </a:lnSpc>
              <a:buNone/>
            </a:pPr>
            <a:r>
              <a:rPr lang="en-US" sz="2157" dirty="0">
                <a:solidFill>
                  <a:srgbClr val="CFD0D8"/>
                </a:solidFill>
                <a:latin typeface="Roboto" pitchFamily="34" charset="0"/>
                <a:ea typeface="Roboto" pitchFamily="34" charset="-122"/>
                <a:cs typeface="Roboto" pitchFamily="34" charset="-120"/>
              </a:rPr>
              <a:t>Treinamento de Modelos</a:t>
            </a:r>
            <a:endParaRPr lang="en-US" sz="2157" dirty="0"/>
          </a:p>
        </p:txBody>
      </p:sp>
      <p:sp>
        <p:nvSpPr>
          <p:cNvPr id="7" name="Text 3"/>
          <p:cNvSpPr/>
          <p:nvPr/>
        </p:nvSpPr>
        <p:spPr>
          <a:xfrm>
            <a:off x="2110264" y="4482465"/>
            <a:ext cx="3250763" cy="2805113"/>
          </a:xfrm>
          <a:prstGeom prst="rect">
            <a:avLst/>
          </a:prstGeom>
          <a:noFill/>
          <a:ln/>
        </p:spPr>
        <p:txBody>
          <a:bodyPr wrap="square" rtlCol="0" anchor="t"/>
          <a:lstStyle/>
          <a:p>
            <a:pPr algn="l" indent="0" marL="0">
              <a:lnSpc>
                <a:spcPts val="2761"/>
              </a:lnSpc>
              <a:buNone/>
            </a:pPr>
            <a:r>
              <a:rPr lang="en-US" sz="1726" dirty="0">
                <a:solidFill>
                  <a:srgbClr val="CFD0D8"/>
                </a:solidFill>
                <a:latin typeface="Roboto" pitchFamily="34" charset="0"/>
                <a:ea typeface="Roboto" pitchFamily="34" charset="-122"/>
                <a:cs typeface="Roboto" pitchFamily="34" charset="-120"/>
              </a:rPr>
              <a:t>Diferentes algoritmos de aprendizado de máquina, como redes neurais, árvores de decisão e regressão logística, podem ser treinados usando os dados preparados para prever o risco de inadimplência de novos empréstimos.</a:t>
            </a:r>
            <a:endParaRPr lang="en-US" sz="1726" dirty="0"/>
          </a:p>
        </p:txBody>
      </p:sp>
      <p:pic>
        <p:nvPicPr>
          <p:cNvPr id="8" name="Image 2" descr="preencoded.png">    </p:cNvPr>
          <p:cNvPicPr>
            <a:picLocks noChangeAspect="1"/>
          </p:cNvPicPr>
          <p:nvPr/>
        </p:nvPicPr>
        <p:blipFill>
          <a:blip r:embed="rId3"/>
          <a:stretch>
            <a:fillRect/>
          </a:stretch>
        </p:blipFill>
        <p:spPr>
          <a:xfrm>
            <a:off x="5689759" y="1725692"/>
            <a:ext cx="3250763" cy="2009061"/>
          </a:xfrm>
          <a:prstGeom prst="rect">
            <a:avLst/>
          </a:prstGeom>
        </p:spPr>
      </p:pic>
      <p:sp>
        <p:nvSpPr>
          <p:cNvPr id="9" name="Text 4"/>
          <p:cNvSpPr/>
          <p:nvPr/>
        </p:nvSpPr>
        <p:spPr>
          <a:xfrm>
            <a:off x="5689759" y="4008596"/>
            <a:ext cx="2739390" cy="342424"/>
          </a:xfrm>
          <a:prstGeom prst="rect">
            <a:avLst/>
          </a:prstGeom>
          <a:noFill/>
          <a:ln/>
        </p:spPr>
        <p:txBody>
          <a:bodyPr wrap="none" rtlCol="0" anchor="t"/>
          <a:lstStyle/>
          <a:p>
            <a:pPr algn="l" indent="0" marL="0">
              <a:lnSpc>
                <a:spcPts val="2696"/>
              </a:lnSpc>
              <a:buNone/>
            </a:pPr>
            <a:r>
              <a:rPr lang="en-US" sz="2157" dirty="0">
                <a:solidFill>
                  <a:srgbClr val="CFD0D8"/>
                </a:solidFill>
                <a:latin typeface="Roboto" pitchFamily="34" charset="0"/>
                <a:ea typeface="Roboto" pitchFamily="34" charset="-122"/>
                <a:cs typeface="Roboto" pitchFamily="34" charset="-120"/>
              </a:rPr>
              <a:t>Scorecard de Risco</a:t>
            </a:r>
            <a:endParaRPr lang="en-US" sz="2157" dirty="0"/>
          </a:p>
        </p:txBody>
      </p:sp>
      <p:sp>
        <p:nvSpPr>
          <p:cNvPr id="10" name="Text 5"/>
          <p:cNvSpPr/>
          <p:nvPr/>
        </p:nvSpPr>
        <p:spPr>
          <a:xfrm>
            <a:off x="5689759" y="4482465"/>
            <a:ext cx="3250763" cy="2805113"/>
          </a:xfrm>
          <a:prstGeom prst="rect">
            <a:avLst/>
          </a:prstGeom>
          <a:noFill/>
          <a:ln/>
        </p:spPr>
        <p:txBody>
          <a:bodyPr wrap="square" rtlCol="0" anchor="t"/>
          <a:lstStyle/>
          <a:p>
            <a:pPr algn="l" indent="0" marL="0">
              <a:lnSpc>
                <a:spcPts val="2761"/>
              </a:lnSpc>
              <a:buNone/>
            </a:pPr>
            <a:r>
              <a:rPr lang="en-US" sz="1726" dirty="0">
                <a:solidFill>
                  <a:srgbClr val="CFD0D8"/>
                </a:solidFill>
                <a:latin typeface="Roboto" pitchFamily="34" charset="0"/>
                <a:ea typeface="Roboto" pitchFamily="34" charset="-122"/>
                <a:cs typeface="Roboto" pitchFamily="34" charset="-120"/>
              </a:rPr>
              <a:t>Os modelos treinados podem ser implementados em um scorecard de risco de crédito, que avalia as informações do solicitante e fornece um score de risco, auxiliando na tomada de decisão de aprovação ou negação do empréstimo.</a:t>
            </a:r>
            <a:endParaRPr lang="en-US" sz="1726" dirty="0"/>
          </a:p>
        </p:txBody>
      </p:sp>
      <p:pic>
        <p:nvPicPr>
          <p:cNvPr id="11" name="Image 3" descr="preencoded.png">    </p:cNvPr>
          <p:cNvPicPr>
            <a:picLocks noChangeAspect="1"/>
          </p:cNvPicPr>
          <p:nvPr/>
        </p:nvPicPr>
        <p:blipFill>
          <a:blip r:embed="rId4"/>
          <a:stretch>
            <a:fillRect/>
          </a:stretch>
        </p:blipFill>
        <p:spPr>
          <a:xfrm>
            <a:off x="9269254" y="1725692"/>
            <a:ext cx="3250883" cy="2009180"/>
          </a:xfrm>
          <a:prstGeom prst="rect">
            <a:avLst/>
          </a:prstGeom>
        </p:spPr>
      </p:pic>
      <p:sp>
        <p:nvSpPr>
          <p:cNvPr id="12" name="Text 6"/>
          <p:cNvSpPr/>
          <p:nvPr/>
        </p:nvSpPr>
        <p:spPr>
          <a:xfrm>
            <a:off x="9269254" y="4008715"/>
            <a:ext cx="3250883" cy="684848"/>
          </a:xfrm>
          <a:prstGeom prst="rect">
            <a:avLst/>
          </a:prstGeom>
          <a:noFill/>
          <a:ln/>
        </p:spPr>
        <p:txBody>
          <a:bodyPr wrap="square" rtlCol="0" anchor="t"/>
          <a:lstStyle/>
          <a:p>
            <a:pPr algn="l" indent="0" marL="0">
              <a:lnSpc>
                <a:spcPts val="2696"/>
              </a:lnSpc>
              <a:buNone/>
            </a:pPr>
            <a:r>
              <a:rPr lang="en-US" sz="2157" dirty="0">
                <a:solidFill>
                  <a:srgbClr val="CFD0D8"/>
                </a:solidFill>
                <a:latin typeface="Roboto" pitchFamily="34" charset="0"/>
                <a:ea typeface="Roboto" pitchFamily="34" charset="-122"/>
                <a:cs typeface="Roboto" pitchFamily="34" charset="-120"/>
              </a:rPr>
              <a:t>Monitoramento de Desempenho</a:t>
            </a:r>
            <a:endParaRPr lang="en-US" sz="2157" dirty="0"/>
          </a:p>
        </p:txBody>
      </p:sp>
      <p:sp>
        <p:nvSpPr>
          <p:cNvPr id="13" name="Text 7"/>
          <p:cNvSpPr/>
          <p:nvPr/>
        </p:nvSpPr>
        <p:spPr>
          <a:xfrm>
            <a:off x="9269254" y="4825008"/>
            <a:ext cx="3250883" cy="2805113"/>
          </a:xfrm>
          <a:prstGeom prst="rect">
            <a:avLst/>
          </a:prstGeom>
          <a:noFill/>
          <a:ln/>
        </p:spPr>
        <p:txBody>
          <a:bodyPr wrap="square" rtlCol="0" anchor="t"/>
          <a:lstStyle/>
          <a:p>
            <a:pPr algn="l" indent="0" marL="0">
              <a:lnSpc>
                <a:spcPts val="2761"/>
              </a:lnSpc>
              <a:buNone/>
            </a:pPr>
            <a:r>
              <a:rPr lang="en-US" sz="1726" dirty="0">
                <a:solidFill>
                  <a:srgbClr val="CFD0D8"/>
                </a:solidFill>
                <a:latin typeface="Roboto" pitchFamily="34" charset="0"/>
                <a:ea typeface="Roboto" pitchFamily="34" charset="-122"/>
                <a:cs typeface="Roboto" pitchFamily="34" charset="-120"/>
              </a:rPr>
              <a:t>O desempenho dos modelos de risco de crédito deve ser monitorado continuamente, comparando as previsões com os resultados reais e ajustando os modelos conforme necessário para manter a precisão e a eficácia.</a:t>
            </a:r>
            <a:endParaRPr lang="en-US" sz="1726"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2024-04-11T18:07:11Z</dcterms:created>
  <dcterms:modified xsi:type="dcterms:W3CDTF">2024-04-11T18:07:11Z</dcterms:modified>
</cp:coreProperties>
</file>